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4" r:id="rId5"/>
    <p:sldId id="263" r:id="rId6"/>
    <p:sldId id="292" r:id="rId7"/>
    <p:sldId id="259" r:id="rId8"/>
    <p:sldId id="293" r:id="rId9"/>
    <p:sldId id="260" r:id="rId10"/>
    <p:sldId id="273"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6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C32856-9203-467A-94D3-99BAAB43FDEF}" type="datetimeFigureOut">
              <a:rPr lang="en-GB" smtClean="0"/>
              <a:t>10/08/2017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BA6D7-70B4-4664-8E37-DCD24A6724B7}" type="slidenum">
              <a:rPr lang="en-GB" smtClean="0"/>
              <a:t>‹#›</a:t>
            </a:fld>
            <a:endParaRPr lang="en-GB"/>
          </a:p>
        </p:txBody>
      </p:sp>
    </p:spTree>
    <p:extLst>
      <p:ext uri="{BB962C8B-B14F-4D97-AF65-F5344CB8AC3E}">
        <p14:creationId xmlns:p14="http://schemas.microsoft.com/office/powerpoint/2010/main" val="88870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C32856-9203-467A-94D3-99BAAB43FDEF}" type="datetimeFigureOut">
              <a:rPr lang="en-GB" smtClean="0"/>
              <a:t>10/08/2017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BA6D7-70B4-4664-8E37-DCD24A6724B7}" type="slidenum">
              <a:rPr lang="en-GB" smtClean="0"/>
              <a:t>‹#›</a:t>
            </a:fld>
            <a:endParaRPr lang="en-GB"/>
          </a:p>
        </p:txBody>
      </p:sp>
    </p:spTree>
    <p:extLst>
      <p:ext uri="{BB962C8B-B14F-4D97-AF65-F5344CB8AC3E}">
        <p14:creationId xmlns:p14="http://schemas.microsoft.com/office/powerpoint/2010/main" val="175366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C32856-9203-467A-94D3-99BAAB43FDEF}" type="datetimeFigureOut">
              <a:rPr lang="en-GB" smtClean="0"/>
              <a:t>10/08/2017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BA6D7-70B4-4664-8E37-DCD24A6724B7}" type="slidenum">
              <a:rPr lang="en-GB" smtClean="0"/>
              <a:t>‹#›</a:t>
            </a:fld>
            <a:endParaRPr lang="en-GB"/>
          </a:p>
        </p:txBody>
      </p:sp>
    </p:spTree>
    <p:extLst>
      <p:ext uri="{BB962C8B-B14F-4D97-AF65-F5344CB8AC3E}">
        <p14:creationId xmlns:p14="http://schemas.microsoft.com/office/powerpoint/2010/main" val="182291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C32856-9203-467A-94D3-99BAAB43FDEF}" type="datetimeFigureOut">
              <a:rPr lang="en-GB" smtClean="0"/>
              <a:t>10/08/2017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BA6D7-70B4-4664-8E37-DCD24A6724B7}" type="slidenum">
              <a:rPr lang="en-GB" smtClean="0"/>
              <a:t>‹#›</a:t>
            </a:fld>
            <a:endParaRPr lang="en-GB"/>
          </a:p>
        </p:txBody>
      </p:sp>
    </p:spTree>
    <p:extLst>
      <p:ext uri="{BB962C8B-B14F-4D97-AF65-F5344CB8AC3E}">
        <p14:creationId xmlns:p14="http://schemas.microsoft.com/office/powerpoint/2010/main" val="51542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C32856-9203-467A-94D3-99BAAB43FDEF}" type="datetimeFigureOut">
              <a:rPr lang="en-GB" smtClean="0"/>
              <a:t>10/08/2017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BA6D7-70B4-4664-8E37-DCD24A6724B7}" type="slidenum">
              <a:rPr lang="en-GB" smtClean="0"/>
              <a:t>‹#›</a:t>
            </a:fld>
            <a:endParaRPr lang="en-GB"/>
          </a:p>
        </p:txBody>
      </p:sp>
    </p:spTree>
    <p:extLst>
      <p:ext uri="{BB962C8B-B14F-4D97-AF65-F5344CB8AC3E}">
        <p14:creationId xmlns:p14="http://schemas.microsoft.com/office/powerpoint/2010/main" val="242574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C32856-9203-467A-94D3-99BAAB43FDEF}" type="datetimeFigureOut">
              <a:rPr lang="en-GB" smtClean="0"/>
              <a:t>10/08/2017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BA6D7-70B4-4664-8E37-DCD24A6724B7}" type="slidenum">
              <a:rPr lang="en-GB" smtClean="0"/>
              <a:t>‹#›</a:t>
            </a:fld>
            <a:endParaRPr lang="en-GB"/>
          </a:p>
        </p:txBody>
      </p:sp>
    </p:spTree>
    <p:extLst>
      <p:ext uri="{BB962C8B-B14F-4D97-AF65-F5344CB8AC3E}">
        <p14:creationId xmlns:p14="http://schemas.microsoft.com/office/powerpoint/2010/main" val="227126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C32856-9203-467A-94D3-99BAAB43FDEF}" type="datetimeFigureOut">
              <a:rPr lang="en-GB" smtClean="0"/>
              <a:t>10/08/2017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BA6D7-70B4-4664-8E37-DCD24A6724B7}" type="slidenum">
              <a:rPr lang="en-GB" smtClean="0"/>
              <a:t>‹#›</a:t>
            </a:fld>
            <a:endParaRPr lang="en-GB"/>
          </a:p>
        </p:txBody>
      </p:sp>
    </p:spTree>
    <p:extLst>
      <p:ext uri="{BB962C8B-B14F-4D97-AF65-F5344CB8AC3E}">
        <p14:creationId xmlns:p14="http://schemas.microsoft.com/office/powerpoint/2010/main" val="27996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C32856-9203-467A-94D3-99BAAB43FDEF}" type="datetimeFigureOut">
              <a:rPr lang="en-GB" smtClean="0"/>
              <a:t>10/08/2017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BA6D7-70B4-4664-8E37-DCD24A6724B7}" type="slidenum">
              <a:rPr lang="en-GB" smtClean="0"/>
              <a:t>‹#›</a:t>
            </a:fld>
            <a:endParaRPr lang="en-GB"/>
          </a:p>
        </p:txBody>
      </p:sp>
    </p:spTree>
    <p:extLst>
      <p:ext uri="{BB962C8B-B14F-4D97-AF65-F5344CB8AC3E}">
        <p14:creationId xmlns:p14="http://schemas.microsoft.com/office/powerpoint/2010/main" val="60129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32856-9203-467A-94D3-99BAAB43FDEF}" type="datetimeFigureOut">
              <a:rPr lang="en-GB" smtClean="0"/>
              <a:t>10/08/2017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BA6D7-70B4-4664-8E37-DCD24A6724B7}" type="slidenum">
              <a:rPr lang="en-GB" smtClean="0"/>
              <a:t>‹#›</a:t>
            </a:fld>
            <a:endParaRPr lang="en-GB"/>
          </a:p>
        </p:txBody>
      </p:sp>
    </p:spTree>
    <p:extLst>
      <p:ext uri="{BB962C8B-B14F-4D97-AF65-F5344CB8AC3E}">
        <p14:creationId xmlns:p14="http://schemas.microsoft.com/office/powerpoint/2010/main" val="18045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32856-9203-467A-94D3-99BAAB43FDEF}" type="datetimeFigureOut">
              <a:rPr lang="en-GB" smtClean="0"/>
              <a:t>10/08/2017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BA6D7-70B4-4664-8E37-DCD24A6724B7}" type="slidenum">
              <a:rPr lang="en-GB" smtClean="0"/>
              <a:t>‹#›</a:t>
            </a:fld>
            <a:endParaRPr lang="en-GB"/>
          </a:p>
        </p:txBody>
      </p:sp>
    </p:spTree>
    <p:extLst>
      <p:ext uri="{BB962C8B-B14F-4D97-AF65-F5344CB8AC3E}">
        <p14:creationId xmlns:p14="http://schemas.microsoft.com/office/powerpoint/2010/main" val="109109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32856-9203-467A-94D3-99BAAB43FDEF}" type="datetimeFigureOut">
              <a:rPr lang="en-GB" smtClean="0"/>
              <a:t>10/08/2017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BA6D7-70B4-4664-8E37-DCD24A6724B7}" type="slidenum">
              <a:rPr lang="en-GB" smtClean="0"/>
              <a:t>‹#›</a:t>
            </a:fld>
            <a:endParaRPr lang="en-GB"/>
          </a:p>
        </p:txBody>
      </p:sp>
    </p:spTree>
    <p:extLst>
      <p:ext uri="{BB962C8B-B14F-4D97-AF65-F5344CB8AC3E}">
        <p14:creationId xmlns:p14="http://schemas.microsoft.com/office/powerpoint/2010/main" val="282198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32856-9203-467A-94D3-99BAAB43FDEF}" type="datetimeFigureOut">
              <a:rPr lang="en-GB" smtClean="0"/>
              <a:t>10/08/2017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BA6D7-70B4-4664-8E37-DCD24A6724B7}" type="slidenum">
              <a:rPr lang="en-GB" smtClean="0"/>
              <a:t>‹#›</a:t>
            </a:fld>
            <a:endParaRPr lang="en-GB"/>
          </a:p>
        </p:txBody>
      </p:sp>
    </p:spTree>
    <p:extLst>
      <p:ext uri="{BB962C8B-B14F-4D97-AF65-F5344CB8AC3E}">
        <p14:creationId xmlns:p14="http://schemas.microsoft.com/office/powerpoint/2010/main" val="290458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n9defOwVWS8&amp;index=2&amp;list=PL8dPuuaLjXtOfse2ncvffeelTrqvhrz8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642"/>
          <a:stretch/>
        </p:blipFill>
        <p:spPr bwMode="auto">
          <a:xfrm>
            <a:off x="-18278" y="1938992"/>
            <a:ext cx="9162278" cy="491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85357" y="2765692"/>
            <a:ext cx="955010" cy="646331"/>
          </a:xfrm>
          <a:prstGeom prst="rect">
            <a:avLst/>
          </a:prstGeom>
          <a:noFill/>
        </p:spPr>
        <p:txBody>
          <a:bodyPr wrap="square" rtlCol="0">
            <a:spAutoFit/>
          </a:bodyPr>
          <a:lstStyle/>
          <a:p>
            <a:pPr algn="ctr"/>
            <a:r>
              <a:rPr lang="en-GB" b="1" dirty="0" smtClean="0"/>
              <a:t>Shared powers</a:t>
            </a:r>
            <a:endParaRPr lang="en-GB" b="1" dirty="0"/>
          </a:p>
        </p:txBody>
      </p:sp>
      <p:sp>
        <p:nvSpPr>
          <p:cNvPr id="6" name="TextBox 5"/>
          <p:cNvSpPr txBox="1"/>
          <p:nvPr/>
        </p:nvSpPr>
        <p:spPr>
          <a:xfrm>
            <a:off x="1691680" y="2442527"/>
            <a:ext cx="2069327" cy="646331"/>
          </a:xfrm>
          <a:prstGeom prst="rect">
            <a:avLst/>
          </a:prstGeom>
          <a:noFill/>
        </p:spPr>
        <p:txBody>
          <a:bodyPr wrap="square" rtlCol="0">
            <a:spAutoFit/>
          </a:bodyPr>
          <a:lstStyle/>
          <a:p>
            <a:pPr algn="ctr"/>
            <a:r>
              <a:rPr lang="en-GB" b="1" dirty="0" smtClean="0"/>
              <a:t>Exclusive powers of the Senate</a:t>
            </a:r>
            <a:endParaRPr lang="en-GB" b="1" dirty="0"/>
          </a:p>
        </p:txBody>
      </p:sp>
      <p:sp>
        <p:nvSpPr>
          <p:cNvPr id="7" name="TextBox 6"/>
          <p:cNvSpPr txBox="1"/>
          <p:nvPr/>
        </p:nvSpPr>
        <p:spPr>
          <a:xfrm>
            <a:off x="5365428" y="2442527"/>
            <a:ext cx="2069327" cy="646331"/>
          </a:xfrm>
          <a:prstGeom prst="rect">
            <a:avLst/>
          </a:prstGeom>
          <a:noFill/>
        </p:spPr>
        <p:txBody>
          <a:bodyPr wrap="square" rtlCol="0">
            <a:spAutoFit/>
          </a:bodyPr>
          <a:lstStyle/>
          <a:p>
            <a:pPr algn="ctr"/>
            <a:r>
              <a:rPr lang="en-GB" b="1" dirty="0" smtClean="0"/>
              <a:t>Exclusive powers of the House</a:t>
            </a:r>
            <a:endParaRPr lang="en-GB" b="1" dirty="0"/>
          </a:p>
        </p:txBody>
      </p:sp>
      <p:sp>
        <p:nvSpPr>
          <p:cNvPr id="5" name="TextBox 4"/>
          <p:cNvSpPr txBox="1"/>
          <p:nvPr/>
        </p:nvSpPr>
        <p:spPr>
          <a:xfrm>
            <a:off x="-18277" y="0"/>
            <a:ext cx="9162278" cy="1815882"/>
          </a:xfrm>
          <a:prstGeom prst="rect">
            <a:avLst/>
          </a:prstGeom>
          <a:noFill/>
        </p:spPr>
        <p:txBody>
          <a:bodyPr wrap="square" rtlCol="0">
            <a:spAutoFit/>
          </a:bodyPr>
          <a:lstStyle/>
          <a:p>
            <a:r>
              <a:rPr lang="en-GB" sz="2400" b="1" u="sng" dirty="0" smtClean="0"/>
              <a:t>YOUR TASK:</a:t>
            </a:r>
          </a:p>
          <a:p>
            <a:pPr marL="285750" indent="-285750">
              <a:buFont typeface="Arial" pitchFamily="34" charset="0"/>
              <a:buChar char="•"/>
            </a:pPr>
            <a:r>
              <a:rPr lang="en-GB" sz="2200" b="1" dirty="0" smtClean="0"/>
              <a:t>Write a power of either the House, the Senate, or both on a post it note and place it in the appropriate place on the Venn Diagram.</a:t>
            </a:r>
          </a:p>
          <a:p>
            <a:pPr marL="285750" indent="-285750">
              <a:buFont typeface="Arial" pitchFamily="34" charset="0"/>
              <a:buChar char="•"/>
            </a:pPr>
            <a:r>
              <a:rPr lang="en-GB" sz="2200" b="1" dirty="0" smtClean="0"/>
              <a:t>Work together as a class to ensure that all exclusive and shared powers are included.</a:t>
            </a:r>
            <a:endParaRPr lang="en-GB" sz="2200" b="1" dirty="0"/>
          </a:p>
        </p:txBody>
      </p:sp>
      <p:sp>
        <p:nvSpPr>
          <p:cNvPr id="8" name="TextBox 7"/>
          <p:cNvSpPr txBox="1"/>
          <p:nvPr/>
        </p:nvSpPr>
        <p:spPr>
          <a:xfrm>
            <a:off x="899592" y="3246277"/>
            <a:ext cx="2341667" cy="369332"/>
          </a:xfrm>
          <a:prstGeom prst="rect">
            <a:avLst/>
          </a:prstGeom>
          <a:solidFill>
            <a:schemeClr val="accent6"/>
          </a:solidFill>
        </p:spPr>
        <p:txBody>
          <a:bodyPr wrap="none" rtlCol="0">
            <a:spAutoFit/>
          </a:bodyPr>
          <a:lstStyle/>
          <a:p>
            <a:r>
              <a:rPr lang="en-GB" b="1" i="1" dirty="0" smtClean="0"/>
              <a:t>Confirm appointments</a:t>
            </a:r>
            <a:endParaRPr lang="en-GB" b="1" i="1" dirty="0"/>
          </a:p>
        </p:txBody>
      </p:sp>
      <p:sp>
        <p:nvSpPr>
          <p:cNvPr id="10" name="TextBox 9"/>
          <p:cNvSpPr txBox="1"/>
          <p:nvPr/>
        </p:nvSpPr>
        <p:spPr>
          <a:xfrm>
            <a:off x="1051992" y="3811293"/>
            <a:ext cx="1548886" cy="369332"/>
          </a:xfrm>
          <a:prstGeom prst="rect">
            <a:avLst/>
          </a:prstGeom>
          <a:solidFill>
            <a:schemeClr val="accent6"/>
          </a:solidFill>
        </p:spPr>
        <p:txBody>
          <a:bodyPr wrap="none" rtlCol="0">
            <a:spAutoFit/>
          </a:bodyPr>
          <a:lstStyle/>
          <a:p>
            <a:r>
              <a:rPr lang="en-GB" b="1" i="1" dirty="0" smtClean="0"/>
              <a:t>Ratify treaties</a:t>
            </a:r>
            <a:endParaRPr lang="en-GB" b="1" i="1" dirty="0"/>
          </a:p>
        </p:txBody>
      </p:sp>
      <p:sp>
        <p:nvSpPr>
          <p:cNvPr id="11" name="TextBox 10"/>
          <p:cNvSpPr txBox="1"/>
          <p:nvPr/>
        </p:nvSpPr>
        <p:spPr>
          <a:xfrm>
            <a:off x="899592" y="4398496"/>
            <a:ext cx="2661434" cy="369332"/>
          </a:xfrm>
          <a:prstGeom prst="rect">
            <a:avLst/>
          </a:prstGeom>
          <a:solidFill>
            <a:schemeClr val="accent6"/>
          </a:solidFill>
        </p:spPr>
        <p:txBody>
          <a:bodyPr wrap="none" rtlCol="0">
            <a:spAutoFit/>
          </a:bodyPr>
          <a:lstStyle/>
          <a:p>
            <a:r>
              <a:rPr lang="en-GB" b="1" i="1" dirty="0" smtClean="0"/>
              <a:t>Try cases of impeachment</a:t>
            </a:r>
            <a:endParaRPr lang="en-GB" b="1" i="1" dirty="0"/>
          </a:p>
        </p:txBody>
      </p:sp>
      <p:sp>
        <p:nvSpPr>
          <p:cNvPr id="12" name="TextBox 11"/>
          <p:cNvSpPr txBox="1"/>
          <p:nvPr/>
        </p:nvSpPr>
        <p:spPr>
          <a:xfrm>
            <a:off x="1126678" y="5157192"/>
            <a:ext cx="2394594" cy="646331"/>
          </a:xfrm>
          <a:prstGeom prst="rect">
            <a:avLst/>
          </a:prstGeom>
          <a:solidFill>
            <a:schemeClr val="accent6"/>
          </a:solidFill>
        </p:spPr>
        <p:txBody>
          <a:bodyPr wrap="square" rtlCol="0">
            <a:spAutoFit/>
          </a:bodyPr>
          <a:lstStyle/>
          <a:p>
            <a:r>
              <a:rPr lang="en-GB" b="1" i="1" dirty="0" smtClean="0"/>
              <a:t>Elect vice-president if EC is tied</a:t>
            </a:r>
            <a:endParaRPr lang="en-GB" b="1" i="1" dirty="0"/>
          </a:p>
        </p:txBody>
      </p:sp>
      <p:sp>
        <p:nvSpPr>
          <p:cNvPr id="13" name="TextBox 12"/>
          <p:cNvSpPr txBox="1"/>
          <p:nvPr/>
        </p:nvSpPr>
        <p:spPr>
          <a:xfrm>
            <a:off x="5940152" y="3217538"/>
            <a:ext cx="2011448" cy="369332"/>
          </a:xfrm>
          <a:prstGeom prst="rect">
            <a:avLst/>
          </a:prstGeom>
          <a:solidFill>
            <a:schemeClr val="accent3"/>
          </a:solidFill>
        </p:spPr>
        <p:txBody>
          <a:bodyPr wrap="none" rtlCol="0">
            <a:spAutoFit/>
          </a:bodyPr>
          <a:lstStyle/>
          <a:p>
            <a:r>
              <a:rPr lang="en-GB" b="1" i="1" dirty="0" smtClean="0"/>
              <a:t>Initiate money bills</a:t>
            </a:r>
          </a:p>
        </p:txBody>
      </p:sp>
      <p:sp>
        <p:nvSpPr>
          <p:cNvPr id="14" name="TextBox 13"/>
          <p:cNvSpPr txBox="1"/>
          <p:nvPr/>
        </p:nvSpPr>
        <p:spPr>
          <a:xfrm>
            <a:off x="5843782" y="3811293"/>
            <a:ext cx="1509837" cy="369332"/>
          </a:xfrm>
          <a:prstGeom prst="rect">
            <a:avLst/>
          </a:prstGeom>
          <a:solidFill>
            <a:schemeClr val="accent3"/>
          </a:solidFill>
        </p:spPr>
        <p:txBody>
          <a:bodyPr wrap="none" rtlCol="0">
            <a:spAutoFit/>
          </a:bodyPr>
          <a:lstStyle/>
          <a:p>
            <a:r>
              <a:rPr lang="en-GB" b="1" i="1" dirty="0" smtClean="0"/>
              <a:t>Impeachment</a:t>
            </a:r>
            <a:endParaRPr lang="en-GB" b="1" i="1" dirty="0"/>
          </a:p>
        </p:txBody>
      </p:sp>
      <p:sp>
        <p:nvSpPr>
          <p:cNvPr id="15" name="TextBox 14"/>
          <p:cNvSpPr txBox="1"/>
          <p:nvPr/>
        </p:nvSpPr>
        <p:spPr>
          <a:xfrm>
            <a:off x="5940152" y="4594180"/>
            <a:ext cx="2698111" cy="369332"/>
          </a:xfrm>
          <a:prstGeom prst="rect">
            <a:avLst/>
          </a:prstGeom>
          <a:solidFill>
            <a:schemeClr val="accent3"/>
          </a:solidFill>
        </p:spPr>
        <p:txBody>
          <a:bodyPr wrap="none" rtlCol="0">
            <a:spAutoFit/>
          </a:bodyPr>
          <a:lstStyle/>
          <a:p>
            <a:r>
              <a:rPr lang="en-GB" b="1" i="1" dirty="0" smtClean="0"/>
              <a:t>Elect president if EC is tied</a:t>
            </a:r>
            <a:endParaRPr lang="en-GB" b="1" i="1" dirty="0"/>
          </a:p>
        </p:txBody>
      </p:sp>
      <p:sp>
        <p:nvSpPr>
          <p:cNvPr id="16" name="TextBox 15"/>
          <p:cNvSpPr txBox="1"/>
          <p:nvPr/>
        </p:nvSpPr>
        <p:spPr>
          <a:xfrm>
            <a:off x="3759305" y="3440965"/>
            <a:ext cx="1685815" cy="2308324"/>
          </a:xfrm>
          <a:prstGeom prst="rect">
            <a:avLst/>
          </a:prstGeom>
          <a:solidFill>
            <a:schemeClr val="accent5"/>
          </a:solidFill>
        </p:spPr>
        <p:txBody>
          <a:bodyPr wrap="square" rtlCol="0">
            <a:spAutoFit/>
          </a:bodyPr>
          <a:lstStyle/>
          <a:p>
            <a:pPr algn="ctr"/>
            <a:r>
              <a:rPr lang="en-GB" b="1" i="1" dirty="0" smtClean="0"/>
              <a:t>Pass legislation</a:t>
            </a:r>
          </a:p>
          <a:p>
            <a:pPr algn="ctr"/>
            <a:r>
              <a:rPr lang="en-GB" b="1" i="1" dirty="0" smtClean="0"/>
              <a:t>Override veto</a:t>
            </a:r>
          </a:p>
          <a:p>
            <a:pPr algn="ctr"/>
            <a:r>
              <a:rPr lang="en-GB" b="1" i="1" dirty="0" smtClean="0"/>
              <a:t>Initiate constitutional amendments</a:t>
            </a:r>
          </a:p>
          <a:p>
            <a:pPr algn="ctr"/>
            <a:r>
              <a:rPr lang="en-GB" b="1" i="1" dirty="0" smtClean="0"/>
              <a:t>Declare a war</a:t>
            </a:r>
          </a:p>
          <a:p>
            <a:pPr algn="ctr"/>
            <a:r>
              <a:rPr lang="en-GB" b="1" i="1" dirty="0" smtClean="0"/>
              <a:t>Confirm a new VP</a:t>
            </a:r>
            <a:endParaRPr lang="en-GB" b="1" i="1" dirty="0"/>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642"/>
          <a:stretch/>
        </p:blipFill>
        <p:spPr bwMode="auto">
          <a:xfrm>
            <a:off x="54714" y="1940983"/>
            <a:ext cx="9162278" cy="491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158349" y="2767683"/>
            <a:ext cx="955010" cy="646331"/>
          </a:xfrm>
          <a:prstGeom prst="rect">
            <a:avLst/>
          </a:prstGeom>
          <a:noFill/>
        </p:spPr>
        <p:txBody>
          <a:bodyPr wrap="square" rtlCol="0">
            <a:spAutoFit/>
          </a:bodyPr>
          <a:lstStyle/>
          <a:p>
            <a:pPr algn="ctr"/>
            <a:r>
              <a:rPr lang="en-GB" b="1" dirty="0" smtClean="0"/>
              <a:t>Shared powers</a:t>
            </a:r>
            <a:endParaRPr lang="en-GB" b="1" dirty="0"/>
          </a:p>
        </p:txBody>
      </p:sp>
      <p:sp>
        <p:nvSpPr>
          <p:cNvPr id="19" name="TextBox 18"/>
          <p:cNvSpPr txBox="1"/>
          <p:nvPr/>
        </p:nvSpPr>
        <p:spPr>
          <a:xfrm>
            <a:off x="1764672" y="2444518"/>
            <a:ext cx="2069327" cy="646331"/>
          </a:xfrm>
          <a:prstGeom prst="rect">
            <a:avLst/>
          </a:prstGeom>
          <a:noFill/>
        </p:spPr>
        <p:txBody>
          <a:bodyPr wrap="square" rtlCol="0">
            <a:spAutoFit/>
          </a:bodyPr>
          <a:lstStyle/>
          <a:p>
            <a:pPr algn="ctr"/>
            <a:r>
              <a:rPr lang="en-GB" b="1" dirty="0" smtClean="0"/>
              <a:t>Exclusive powers of the Senate</a:t>
            </a:r>
            <a:endParaRPr lang="en-GB" b="1" dirty="0"/>
          </a:p>
        </p:txBody>
      </p:sp>
      <p:sp>
        <p:nvSpPr>
          <p:cNvPr id="20" name="TextBox 19"/>
          <p:cNvSpPr txBox="1"/>
          <p:nvPr/>
        </p:nvSpPr>
        <p:spPr>
          <a:xfrm>
            <a:off x="5438420" y="2444518"/>
            <a:ext cx="2069327" cy="646331"/>
          </a:xfrm>
          <a:prstGeom prst="rect">
            <a:avLst/>
          </a:prstGeom>
          <a:noFill/>
        </p:spPr>
        <p:txBody>
          <a:bodyPr wrap="square" rtlCol="0">
            <a:spAutoFit/>
          </a:bodyPr>
          <a:lstStyle/>
          <a:p>
            <a:pPr algn="ctr"/>
            <a:r>
              <a:rPr lang="en-GB" b="1" dirty="0" smtClean="0"/>
              <a:t>Exclusive powers of the House</a:t>
            </a:r>
            <a:endParaRPr lang="en-GB" b="1" dirty="0"/>
          </a:p>
        </p:txBody>
      </p:sp>
    </p:spTree>
    <p:extLst>
      <p:ext uri="{BB962C8B-B14F-4D97-AF65-F5344CB8AC3E}">
        <p14:creationId xmlns:p14="http://schemas.microsoft.com/office/powerpoint/2010/main" val="281955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Learning Outcomes</a:t>
            </a:r>
            <a:endParaRPr lang="en-GB" b="1" dirty="0"/>
          </a:p>
        </p:txBody>
      </p:sp>
      <p:sp>
        <p:nvSpPr>
          <p:cNvPr id="3" name="Content Placeholder 2"/>
          <p:cNvSpPr>
            <a:spLocks noGrp="1"/>
          </p:cNvSpPr>
          <p:nvPr>
            <p:ph idx="1"/>
          </p:nvPr>
        </p:nvSpPr>
        <p:spPr/>
        <p:txBody>
          <a:bodyPr>
            <a:normAutofit/>
          </a:bodyPr>
          <a:lstStyle/>
          <a:p>
            <a:pPr lvl="0"/>
            <a:r>
              <a:rPr lang="en-GB" sz="2800" dirty="0"/>
              <a:t>To identify the shared and exclusive powers of the Senate and the House of Representatives</a:t>
            </a:r>
          </a:p>
          <a:p>
            <a:pPr lvl="0"/>
            <a:r>
              <a:rPr lang="en-GB" sz="2800" dirty="0"/>
              <a:t>To analyse the impact of these</a:t>
            </a:r>
          </a:p>
          <a:p>
            <a:r>
              <a:rPr lang="en-GB" sz="2800" dirty="0"/>
              <a:t>To evaluate the extent to which the chambers of Congress are equal</a:t>
            </a:r>
            <a:endParaRPr lang="en-GB" sz="28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4992832"/>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05252"/>
            <a:ext cx="711523" cy="71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530333"/>
            <a:ext cx="711523" cy="71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73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5576" y="3105835"/>
            <a:ext cx="7632848" cy="1938992"/>
          </a:xfrm>
          <a:prstGeom prst="rect">
            <a:avLst/>
          </a:prstGeom>
          <a:solidFill>
            <a:schemeClr val="accent3">
              <a:lumMod val="20000"/>
              <a:lumOff val="80000"/>
            </a:schemeClr>
          </a:solidFill>
        </p:spPr>
        <p:txBody>
          <a:bodyPr wrap="square">
            <a:spAutoFit/>
          </a:bodyPr>
          <a:lstStyle/>
          <a:p>
            <a:pPr algn="ctr"/>
            <a:r>
              <a:rPr lang="en-GB" sz="4000" b="1" dirty="0" smtClean="0"/>
              <a:t>To what extent are the two chambers of Congress equal in power and influence? (15)</a:t>
            </a:r>
            <a:endParaRPr lang="en-GB" sz="4000" b="1" dirty="0"/>
          </a:p>
        </p:txBody>
      </p:sp>
    </p:spTree>
    <p:extLst>
      <p:ext uri="{BB962C8B-B14F-4D97-AF65-F5344CB8AC3E}">
        <p14:creationId xmlns:p14="http://schemas.microsoft.com/office/powerpoint/2010/main" val="338966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0"/>
            <a:ext cx="6912768" cy="1417638"/>
          </a:xfrm>
          <a:solidFill>
            <a:srgbClr val="FFC000"/>
          </a:solidFill>
        </p:spPr>
        <p:txBody>
          <a:bodyPr>
            <a:normAutofit fontScale="90000"/>
          </a:bodyPr>
          <a:lstStyle/>
          <a:p>
            <a:r>
              <a:rPr lang="en-GB" sz="3600" b="1" dirty="0" smtClean="0">
                <a:solidFill>
                  <a:schemeClr val="bg1"/>
                </a:solidFill>
              </a:rPr>
              <a:t>To what extent are the two chambers of Congress equal in power and influence?</a:t>
            </a:r>
            <a:endParaRPr lang="en-GB" sz="3600" b="1" dirty="0">
              <a:solidFill>
                <a:schemeClr val="bg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 y="0"/>
            <a:ext cx="1009871"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129" y="-19608"/>
            <a:ext cx="1009871"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107504" y="1628800"/>
            <a:ext cx="8928992" cy="5040560"/>
          </a:xfrm>
        </p:spPr>
        <p:txBody>
          <a:bodyPr>
            <a:noAutofit/>
          </a:bodyPr>
          <a:lstStyle/>
          <a:p>
            <a:pPr marL="0" indent="0">
              <a:buNone/>
            </a:pPr>
            <a:r>
              <a:rPr lang="en-GB" sz="2000" b="1" i="1" u="sng" dirty="0" smtClean="0"/>
              <a:t>Evidence that the Senate and the House are equal in power includes: </a:t>
            </a:r>
          </a:p>
          <a:p>
            <a:pPr lvl="0"/>
            <a:r>
              <a:rPr lang="en-GB" sz="2400" dirty="0" smtClean="0"/>
              <a:t>both chambers have equal power in the passage of legislation, constitutional amendments, overrides of presidential vetoes and declarations of war </a:t>
            </a:r>
          </a:p>
          <a:p>
            <a:pPr marL="0" indent="0">
              <a:buNone/>
            </a:pPr>
            <a:r>
              <a:rPr lang="en-GB" sz="2000" b="1" i="1" u="sng" dirty="0" smtClean="0"/>
              <a:t>Evidence that the House is more powerful than the Senate includes: </a:t>
            </a:r>
          </a:p>
          <a:p>
            <a:pPr lvl="0"/>
            <a:r>
              <a:rPr lang="en-GB" sz="2400" dirty="0" smtClean="0"/>
              <a:t>the House initiates impeachment proceedings </a:t>
            </a:r>
          </a:p>
          <a:p>
            <a:pPr lvl="0"/>
            <a:r>
              <a:rPr lang="en-GB" sz="2400" dirty="0" smtClean="0"/>
              <a:t>the House begins consideration of money bills </a:t>
            </a:r>
          </a:p>
          <a:p>
            <a:pPr lvl="0"/>
            <a:r>
              <a:rPr lang="en-GB" sz="2400" dirty="0" smtClean="0"/>
              <a:t>the House elects the president if there is not a majority in the Electoral College </a:t>
            </a:r>
          </a:p>
          <a:p>
            <a:pPr lvl="0"/>
            <a:endParaRPr lang="en-GB" sz="2000" dirty="0" smtClean="0"/>
          </a:p>
        </p:txBody>
      </p:sp>
    </p:spTree>
    <p:extLst>
      <p:ext uri="{BB962C8B-B14F-4D97-AF65-F5344CB8AC3E}">
        <p14:creationId xmlns:p14="http://schemas.microsoft.com/office/powerpoint/2010/main" val="2568156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0"/>
            <a:ext cx="6912768" cy="1417638"/>
          </a:xfrm>
          <a:solidFill>
            <a:srgbClr val="FFC000"/>
          </a:solidFill>
        </p:spPr>
        <p:txBody>
          <a:bodyPr>
            <a:normAutofit fontScale="90000"/>
          </a:bodyPr>
          <a:lstStyle/>
          <a:p>
            <a:pPr marL="0" indent="0"/>
            <a:r>
              <a:rPr lang="en-GB" sz="3600" b="1" dirty="0" smtClean="0">
                <a:solidFill>
                  <a:schemeClr val="bg1"/>
                </a:solidFill>
              </a:rPr>
              <a:t>To what extent are the two chambers of Congress equal in power and influence?</a:t>
            </a:r>
            <a:endParaRPr lang="en-GB" sz="3600" b="1" dirty="0">
              <a:solidFill>
                <a:schemeClr val="bg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 y="0"/>
            <a:ext cx="1009871"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129" y="-19608"/>
            <a:ext cx="1009871"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107504" y="1628800"/>
            <a:ext cx="8928992" cy="5040560"/>
          </a:xfrm>
        </p:spPr>
        <p:txBody>
          <a:bodyPr>
            <a:noAutofit/>
          </a:bodyPr>
          <a:lstStyle/>
          <a:p>
            <a:pPr marL="0" indent="0">
              <a:buNone/>
            </a:pPr>
            <a:r>
              <a:rPr lang="en-GB" sz="2000" b="1" i="1" u="sng" dirty="0" smtClean="0"/>
              <a:t>Evidence that the Senate is more powerful than the House includes: </a:t>
            </a:r>
          </a:p>
          <a:p>
            <a:pPr lvl="0"/>
            <a:r>
              <a:rPr lang="en-GB" sz="2400" dirty="0" smtClean="0"/>
              <a:t>the Senate’s exclusive powers of appointment confirmation and treaty ratification are often of considerable consequence for the political system </a:t>
            </a:r>
          </a:p>
          <a:p>
            <a:pPr lvl="0"/>
            <a:r>
              <a:rPr lang="en-GB" sz="2400" dirty="0" smtClean="0"/>
              <a:t>the increased use of the filibuster, and the consequent need for a ‘super-majority’ to pass almost any legislation, means the president’s legislative strategy is usually focused on the Senate </a:t>
            </a:r>
          </a:p>
          <a:p>
            <a:pPr lvl="0"/>
            <a:r>
              <a:rPr lang="en-GB" sz="2400" dirty="0" smtClean="0"/>
              <a:t>the Senate delivers the final verdict in impeachment proceedings</a:t>
            </a:r>
          </a:p>
          <a:p>
            <a:pPr lvl="0"/>
            <a:r>
              <a:rPr lang="en-GB" sz="2400" dirty="0" smtClean="0"/>
              <a:t>There are only 100 Senators, compared to 435 House representatives. </a:t>
            </a:r>
          </a:p>
          <a:p>
            <a:pPr lvl="0"/>
            <a:r>
              <a:rPr lang="en-GB" sz="2400" dirty="0" smtClean="0"/>
              <a:t>Senators have six year terms, compared to the two year terms of the House. </a:t>
            </a:r>
          </a:p>
        </p:txBody>
      </p:sp>
    </p:spTree>
    <p:extLst>
      <p:ext uri="{BB962C8B-B14F-4D97-AF65-F5344CB8AC3E}">
        <p14:creationId xmlns:p14="http://schemas.microsoft.com/office/powerpoint/2010/main" val="358001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0"/>
            <a:ext cx="6912768" cy="1417638"/>
          </a:xfrm>
          <a:solidFill>
            <a:srgbClr val="FFC000"/>
          </a:solidFill>
        </p:spPr>
        <p:txBody>
          <a:bodyPr>
            <a:normAutofit fontScale="90000"/>
          </a:bodyPr>
          <a:lstStyle/>
          <a:p>
            <a:pPr marL="0" indent="0"/>
            <a:r>
              <a:rPr lang="en-GB" sz="3600" b="1" dirty="0" smtClean="0">
                <a:solidFill>
                  <a:schemeClr val="bg1"/>
                </a:solidFill>
              </a:rPr>
              <a:t>To what extent are the two chambers of Congress equal in power and influence?</a:t>
            </a:r>
            <a:endParaRPr lang="en-GB" sz="3600" b="1" dirty="0">
              <a:solidFill>
                <a:schemeClr val="bg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 y="0"/>
            <a:ext cx="1009871"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129" y="-19608"/>
            <a:ext cx="1009871"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107504" y="1628800"/>
            <a:ext cx="8928992" cy="5040560"/>
          </a:xfrm>
        </p:spPr>
        <p:txBody>
          <a:bodyPr>
            <a:noAutofit/>
          </a:bodyPr>
          <a:lstStyle/>
          <a:p>
            <a:pPr marL="0" indent="0">
              <a:buNone/>
            </a:pPr>
            <a:r>
              <a:rPr lang="en-GB" sz="2000" b="1" i="1" u="sng" dirty="0" smtClean="0"/>
              <a:t>Evidence that the Senate is more powerful than the House includes: </a:t>
            </a:r>
          </a:p>
          <a:p>
            <a:pPr lvl="0"/>
            <a:r>
              <a:rPr lang="en-GB" sz="2200" dirty="0" smtClean="0"/>
              <a:t>The Senate’s exclusive powers are more significant, especially the ratification of treaties and the confirmation of presidential nominees. </a:t>
            </a:r>
          </a:p>
          <a:p>
            <a:pPr lvl="0"/>
            <a:r>
              <a:rPr lang="en-GB" sz="2200" dirty="0" smtClean="0"/>
              <a:t>The frequent use of the filibuster and the consequent need for a 60 vote ‘supermajority’ mean that the passage of legislation is more problematic than in the House, and gives senators of both parties a degree of leverage. The loss of the Democrats’ supermajority, after the special election in Massachusetts in January 2010, meant that Democrats in the Senate were able to exert more influence over the final shape of health care reform than their colleagues in the House. </a:t>
            </a:r>
          </a:p>
          <a:p>
            <a:pPr lvl="0"/>
            <a:r>
              <a:rPr lang="en-GB" sz="2200" dirty="0" smtClean="0"/>
              <a:t>It is not uncommon for representatives to seek to become senators, but next to never the other way. </a:t>
            </a:r>
          </a:p>
          <a:p>
            <a:pPr lvl="0"/>
            <a:r>
              <a:rPr lang="en-GB" sz="2200" dirty="0" smtClean="0"/>
              <a:t>Serious congressional presidential and vice-presidential candidates have almost always come from the Senate, e.g. Obama, Biden and McCain. </a:t>
            </a:r>
            <a:endParaRPr lang="en-GB" sz="2200" dirty="0" smtClean="0"/>
          </a:p>
        </p:txBody>
      </p:sp>
    </p:spTree>
    <p:extLst>
      <p:ext uri="{BB962C8B-B14F-4D97-AF65-F5344CB8AC3E}">
        <p14:creationId xmlns:p14="http://schemas.microsoft.com/office/powerpoint/2010/main" val="914117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603" y="1"/>
            <a:ext cx="5874000" cy="1556790"/>
          </a:xfrm>
          <a:solidFill>
            <a:srgbClr val="C00000"/>
          </a:solidFill>
        </p:spPr>
        <p:txBody>
          <a:bodyPr>
            <a:normAutofit/>
          </a:bodyPr>
          <a:lstStyle/>
          <a:p>
            <a:r>
              <a:rPr lang="en-GB" sz="3600" b="1" dirty="0" smtClean="0">
                <a:solidFill>
                  <a:schemeClr val="bg1"/>
                </a:solidFill>
              </a:rPr>
              <a:t>Which is more important – the House or the Senate? (15)</a:t>
            </a:r>
            <a:endParaRPr lang="en-GB" sz="3600" b="1" dirty="0">
              <a:solidFill>
                <a:schemeClr val="bg1"/>
              </a:solidFill>
            </a:endParaRPr>
          </a:p>
        </p:txBody>
      </p:sp>
      <p:sp>
        <p:nvSpPr>
          <p:cNvPr id="3" name="Content Placeholder 2"/>
          <p:cNvSpPr>
            <a:spLocks noGrp="1"/>
          </p:cNvSpPr>
          <p:nvPr>
            <p:ph idx="1"/>
          </p:nvPr>
        </p:nvSpPr>
        <p:spPr>
          <a:xfrm>
            <a:off x="251520" y="1700808"/>
            <a:ext cx="8640960" cy="4896544"/>
          </a:xfrm>
        </p:spPr>
        <p:txBody>
          <a:bodyPr>
            <a:normAutofit fontScale="92500" lnSpcReduction="10000"/>
          </a:bodyPr>
          <a:lstStyle/>
          <a:p>
            <a:pPr marL="0" indent="0">
              <a:buNone/>
            </a:pPr>
            <a:r>
              <a:rPr lang="en-GB" b="1" u="sng" dirty="0" smtClean="0"/>
              <a:t>YOUR TASK:</a:t>
            </a:r>
          </a:p>
          <a:p>
            <a:r>
              <a:rPr lang="en-GB" dirty="0" smtClean="0"/>
              <a:t>Read the model answer to a similar exam question.</a:t>
            </a:r>
          </a:p>
          <a:p>
            <a:r>
              <a:rPr lang="en-GB" dirty="0" smtClean="0"/>
              <a:t>Annotate the answer as a teacher would, for example focusing on accuracy, structure, examples and written expression.</a:t>
            </a:r>
          </a:p>
          <a:p>
            <a:r>
              <a:rPr lang="en-GB" dirty="0" smtClean="0"/>
              <a:t>Use the mark scheme to award a level and a mark.</a:t>
            </a:r>
          </a:p>
          <a:p>
            <a:r>
              <a:rPr lang="en-GB" dirty="0" smtClean="0"/>
              <a:t>Write a brief justification for your mark to this student.</a:t>
            </a:r>
          </a:p>
          <a:p>
            <a:r>
              <a:rPr lang="en-GB" dirty="0" smtClean="0"/>
              <a:t>What were the strengths of this answer?</a:t>
            </a:r>
          </a:p>
          <a:p>
            <a:r>
              <a:rPr lang="en-GB" dirty="0" smtClean="0"/>
              <a:t>How could this answer be improved?</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5" y="1"/>
            <a:ext cx="1647398" cy="155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602" y="0"/>
            <a:ext cx="1647398" cy="155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899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a:solidFill>
            <a:srgbClr val="FFC000"/>
          </a:solidFill>
        </p:spPr>
        <p:txBody>
          <a:bodyPr>
            <a:normAutofit fontScale="90000"/>
          </a:bodyPr>
          <a:lstStyle/>
          <a:p>
            <a:r>
              <a:rPr lang="en-GB" b="1" dirty="0" smtClean="0"/>
              <a:t>How did </a:t>
            </a:r>
            <a:r>
              <a:rPr lang="en-GB" b="1" dirty="0" smtClean="0"/>
              <a:t>they </a:t>
            </a:r>
            <a:r>
              <a:rPr lang="en-GB" b="1" dirty="0" smtClean="0"/>
              <a:t>do?</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359886975"/>
              </p:ext>
            </p:extLst>
          </p:nvPr>
        </p:nvGraphicFramePr>
        <p:xfrm>
          <a:off x="428596" y="1357298"/>
          <a:ext cx="8215370" cy="5327904"/>
        </p:xfrm>
        <a:graphic>
          <a:graphicData uri="http://schemas.openxmlformats.org/drawingml/2006/table">
            <a:tbl>
              <a:tblPr>
                <a:tableStyleId>{E8B1032C-EA38-4F05-BA0D-38AFFFC7BED3}</a:tableStyleId>
              </a:tblPr>
              <a:tblGrid>
                <a:gridCol w="1608050"/>
                <a:gridCol w="6607320"/>
              </a:tblGrid>
              <a:tr h="225592">
                <a:tc>
                  <a:txBody>
                    <a:bodyPr/>
                    <a:lstStyle/>
                    <a:p>
                      <a:pPr algn="ctr">
                        <a:lnSpc>
                          <a:spcPct val="115000"/>
                        </a:lnSpc>
                        <a:spcAft>
                          <a:spcPts val="0"/>
                        </a:spcAft>
                      </a:pPr>
                      <a:r>
                        <a:rPr lang="en-GB" sz="1600" dirty="0"/>
                        <a:t>Levels</a:t>
                      </a:r>
                      <a:endParaRPr lang="en-GB" sz="1600" dirty="0">
                        <a:latin typeface="Calibri"/>
                        <a:ea typeface="Calibri"/>
                        <a:cs typeface="Times New Roman"/>
                      </a:endParaRPr>
                    </a:p>
                  </a:txBody>
                  <a:tcPr marL="68580" marR="68580" marT="0" marB="0"/>
                </a:tc>
                <a:tc>
                  <a:txBody>
                    <a:bodyPr/>
                    <a:lstStyle/>
                    <a:p>
                      <a:pPr>
                        <a:lnSpc>
                          <a:spcPct val="115000"/>
                        </a:lnSpc>
                        <a:spcAft>
                          <a:spcPts val="0"/>
                        </a:spcAft>
                      </a:pPr>
                      <a:r>
                        <a:rPr lang="en-GB" sz="1600"/>
                        <a:t>Descriptors</a:t>
                      </a:r>
                      <a:endParaRPr lang="en-GB" sz="1600">
                        <a:latin typeface="Calibri"/>
                        <a:ea typeface="Calibri"/>
                        <a:cs typeface="Times New Roman"/>
                      </a:endParaRPr>
                    </a:p>
                  </a:txBody>
                  <a:tcPr marL="68580" marR="68580" marT="0" marB="0"/>
                </a:tc>
              </a:tr>
              <a:tr h="1353555">
                <a:tc>
                  <a:txBody>
                    <a:bodyPr/>
                    <a:lstStyle/>
                    <a:p>
                      <a:pPr algn="ctr">
                        <a:lnSpc>
                          <a:spcPct val="115000"/>
                        </a:lnSpc>
                        <a:spcAft>
                          <a:spcPts val="0"/>
                        </a:spcAft>
                      </a:pPr>
                      <a:endParaRPr lang="en-GB" sz="1600" dirty="0"/>
                    </a:p>
                    <a:p>
                      <a:pPr algn="ctr">
                        <a:lnSpc>
                          <a:spcPct val="115000"/>
                        </a:lnSpc>
                        <a:spcAft>
                          <a:spcPts val="0"/>
                        </a:spcAft>
                      </a:pPr>
                      <a:r>
                        <a:rPr lang="en-GB" sz="1600" dirty="0"/>
                        <a:t>Level 3</a:t>
                      </a:r>
                    </a:p>
                    <a:p>
                      <a:pPr algn="ctr">
                        <a:lnSpc>
                          <a:spcPct val="115000"/>
                        </a:lnSpc>
                        <a:spcAft>
                          <a:spcPts val="0"/>
                        </a:spcAft>
                      </a:pPr>
                      <a:r>
                        <a:rPr lang="en-GB" sz="1600" dirty="0"/>
                        <a:t>(11-15 marks)</a:t>
                      </a:r>
                      <a:endParaRPr lang="en-GB" sz="1600" dirty="0">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Wingdings"/>
                        <a:buChar char=""/>
                      </a:pPr>
                      <a:r>
                        <a:rPr lang="en-GB" sz="1600" dirty="0"/>
                        <a:t>Full and developed knowledge and understanding of relevant institutions, processes, political concepts, theories or debates.</a:t>
                      </a:r>
                    </a:p>
                    <a:p>
                      <a:pPr marL="342900" lvl="0" indent="-342900">
                        <a:lnSpc>
                          <a:spcPct val="115000"/>
                        </a:lnSpc>
                        <a:spcAft>
                          <a:spcPts val="0"/>
                        </a:spcAft>
                        <a:buFont typeface="Wingdings"/>
                        <a:buChar char=""/>
                      </a:pPr>
                      <a:r>
                        <a:rPr lang="en-GB" sz="1600" dirty="0"/>
                        <a:t>Good or better ability to analyse and explain political information, arguments and explanations.</a:t>
                      </a:r>
                    </a:p>
                    <a:p>
                      <a:pPr marL="342900" lvl="0" indent="-342900">
                        <a:lnSpc>
                          <a:spcPct val="115000"/>
                        </a:lnSpc>
                        <a:spcAft>
                          <a:spcPts val="0"/>
                        </a:spcAft>
                        <a:buFont typeface="Wingdings"/>
                        <a:buChar char=""/>
                      </a:pPr>
                      <a:r>
                        <a:rPr lang="en-GB" sz="1600" dirty="0"/>
                        <a:t>Sophisticated ability to construct and communicate coherent arguments, making good use of appropriate vocabulary.</a:t>
                      </a:r>
                      <a:endParaRPr lang="en-GB" sz="1600" dirty="0">
                        <a:latin typeface="Calibri"/>
                        <a:ea typeface="Calibri"/>
                        <a:cs typeface="Times New Roman"/>
                      </a:endParaRPr>
                    </a:p>
                  </a:txBody>
                  <a:tcPr marL="68580" marR="68580" marT="0" marB="0"/>
                </a:tc>
              </a:tr>
              <a:tr h="1353555">
                <a:tc>
                  <a:txBody>
                    <a:bodyPr/>
                    <a:lstStyle/>
                    <a:p>
                      <a:pPr algn="ctr">
                        <a:lnSpc>
                          <a:spcPct val="115000"/>
                        </a:lnSpc>
                        <a:spcAft>
                          <a:spcPts val="0"/>
                        </a:spcAft>
                      </a:pPr>
                      <a:endParaRPr lang="en-GB" sz="1600" dirty="0"/>
                    </a:p>
                    <a:p>
                      <a:pPr algn="ctr">
                        <a:lnSpc>
                          <a:spcPct val="115000"/>
                        </a:lnSpc>
                        <a:spcAft>
                          <a:spcPts val="0"/>
                        </a:spcAft>
                      </a:pPr>
                      <a:r>
                        <a:rPr lang="en-GB" sz="1600" dirty="0"/>
                        <a:t>Level 2</a:t>
                      </a:r>
                    </a:p>
                    <a:p>
                      <a:pPr algn="ctr">
                        <a:lnSpc>
                          <a:spcPct val="115000"/>
                        </a:lnSpc>
                        <a:spcAft>
                          <a:spcPts val="0"/>
                        </a:spcAft>
                      </a:pPr>
                      <a:r>
                        <a:rPr lang="en-GB" sz="1600" dirty="0"/>
                        <a:t>(6-10 marks)</a:t>
                      </a:r>
                      <a:endParaRPr lang="en-GB" sz="1600" dirty="0">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Wingdings"/>
                        <a:buChar char=""/>
                      </a:pPr>
                      <a:r>
                        <a:rPr lang="en-GB" sz="1600" dirty="0"/>
                        <a:t>Satisfactory knowledge and understanding of relevant institutions, processes, political concepts, theories or debates.</a:t>
                      </a:r>
                    </a:p>
                    <a:p>
                      <a:pPr marL="342900" lvl="0" indent="-342900">
                        <a:lnSpc>
                          <a:spcPct val="115000"/>
                        </a:lnSpc>
                        <a:spcAft>
                          <a:spcPts val="0"/>
                        </a:spcAft>
                        <a:buFont typeface="Wingdings"/>
                        <a:buChar char=""/>
                      </a:pPr>
                      <a:r>
                        <a:rPr lang="en-GB" sz="1600" dirty="0"/>
                        <a:t>Sound ability to analyse and explain political information, arguments and explanations.</a:t>
                      </a:r>
                    </a:p>
                    <a:p>
                      <a:pPr marL="342900" lvl="0" indent="-342900">
                        <a:lnSpc>
                          <a:spcPct val="115000"/>
                        </a:lnSpc>
                        <a:spcAft>
                          <a:spcPts val="0"/>
                        </a:spcAft>
                        <a:buFont typeface="Wingdings"/>
                        <a:buChar char=""/>
                      </a:pPr>
                      <a:r>
                        <a:rPr lang="en-GB" sz="1600" dirty="0"/>
                        <a:t>Adequate ability to construct and communicate coherent </a:t>
                      </a:r>
                      <a:r>
                        <a:rPr lang="en-GB" sz="1600" dirty="0" smtClean="0"/>
                        <a:t>arguments, making </a:t>
                      </a:r>
                      <a:r>
                        <a:rPr lang="en-GB" sz="1600" dirty="0"/>
                        <a:t>some use of appropriate vocabulary.</a:t>
                      </a:r>
                      <a:endParaRPr lang="en-GB" sz="1600" dirty="0">
                        <a:latin typeface="Calibri"/>
                        <a:ea typeface="Calibri"/>
                        <a:cs typeface="Times New Roman"/>
                      </a:endParaRPr>
                    </a:p>
                  </a:txBody>
                  <a:tcPr marL="68580" marR="68580" marT="0" marB="0"/>
                </a:tc>
              </a:tr>
              <a:tr h="1353555">
                <a:tc>
                  <a:txBody>
                    <a:bodyPr/>
                    <a:lstStyle/>
                    <a:p>
                      <a:pPr algn="ctr">
                        <a:lnSpc>
                          <a:spcPct val="115000"/>
                        </a:lnSpc>
                        <a:spcAft>
                          <a:spcPts val="0"/>
                        </a:spcAft>
                      </a:pPr>
                      <a:endParaRPr lang="en-GB" sz="1600" dirty="0"/>
                    </a:p>
                    <a:p>
                      <a:pPr algn="ctr">
                        <a:lnSpc>
                          <a:spcPct val="115000"/>
                        </a:lnSpc>
                        <a:spcAft>
                          <a:spcPts val="0"/>
                        </a:spcAft>
                      </a:pPr>
                      <a:r>
                        <a:rPr lang="en-GB" sz="1600" dirty="0"/>
                        <a:t>Level </a:t>
                      </a:r>
                      <a:r>
                        <a:rPr lang="en-GB" sz="1600" dirty="0" smtClean="0"/>
                        <a:t>1</a:t>
                      </a:r>
                    </a:p>
                    <a:p>
                      <a:pPr algn="ctr">
                        <a:lnSpc>
                          <a:spcPct val="115000"/>
                        </a:lnSpc>
                        <a:spcAft>
                          <a:spcPts val="0"/>
                        </a:spcAft>
                      </a:pPr>
                      <a:r>
                        <a:rPr lang="en-GB" sz="1600" dirty="0" smtClean="0"/>
                        <a:t>(1</a:t>
                      </a:r>
                      <a:r>
                        <a:rPr lang="en-GB" sz="1600" baseline="0" dirty="0" smtClean="0"/>
                        <a:t>-5 </a:t>
                      </a:r>
                      <a:r>
                        <a:rPr lang="en-GB" sz="1600" dirty="0" smtClean="0"/>
                        <a:t>marks</a:t>
                      </a:r>
                      <a:r>
                        <a:rPr lang="en-GB" sz="1600" dirty="0"/>
                        <a:t>)</a:t>
                      </a:r>
                      <a:endParaRPr lang="en-GB" sz="1600" dirty="0">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Wingdings"/>
                        <a:buChar char=""/>
                      </a:pPr>
                      <a:r>
                        <a:rPr lang="en-GB" sz="1600" dirty="0"/>
                        <a:t>Limited knowledge and understanding of relevant institutions</a:t>
                      </a:r>
                      <a:r>
                        <a:rPr lang="en-GB" sz="1600" dirty="0" smtClean="0"/>
                        <a:t>, processes</a:t>
                      </a:r>
                      <a:r>
                        <a:rPr lang="en-GB" sz="1600" dirty="0"/>
                        <a:t>, political concepts, theories or debates.</a:t>
                      </a:r>
                    </a:p>
                    <a:p>
                      <a:pPr marL="342900" lvl="0" indent="-342900">
                        <a:lnSpc>
                          <a:spcPct val="115000"/>
                        </a:lnSpc>
                        <a:spcAft>
                          <a:spcPts val="0"/>
                        </a:spcAft>
                        <a:buFont typeface="Wingdings"/>
                        <a:buChar char=""/>
                      </a:pPr>
                      <a:r>
                        <a:rPr lang="en-GB" sz="1600" dirty="0"/>
                        <a:t>Poor ability to analyse and explain political information, arguments </a:t>
                      </a:r>
                      <a:r>
                        <a:rPr lang="en-GB" sz="1600" dirty="0" smtClean="0"/>
                        <a:t>and explanations.</a:t>
                      </a:r>
                      <a:endParaRPr lang="en-GB" sz="1600" dirty="0"/>
                    </a:p>
                    <a:p>
                      <a:pPr marL="342900" lvl="0" indent="-342900">
                        <a:lnSpc>
                          <a:spcPct val="115000"/>
                        </a:lnSpc>
                        <a:spcAft>
                          <a:spcPts val="0"/>
                        </a:spcAft>
                        <a:buFont typeface="Wingdings"/>
                        <a:buChar char=""/>
                      </a:pPr>
                      <a:r>
                        <a:rPr lang="en-GB" sz="1600" dirty="0"/>
                        <a:t>Weak ability to construct and communicate coherent arguments, making little or no use of appropriate vocabulary.</a:t>
                      </a:r>
                      <a:endParaRPr lang="en-GB" sz="1600" dirty="0">
                        <a:latin typeface="Calibri"/>
                        <a:ea typeface="Calibri"/>
                        <a:cs typeface="Times New Roman"/>
                      </a:endParaRPr>
                    </a:p>
                  </a:txBody>
                  <a:tcPr marL="68580" marR="68580" marT="0" marB="0"/>
                </a:tc>
              </a:tr>
            </a:tbl>
          </a:graphicData>
        </a:graphic>
      </p:graphicFrame>
      <p:sp>
        <p:nvSpPr>
          <p:cNvPr id="5" name="Title 1"/>
          <p:cNvSpPr txBox="1">
            <a:spLocks/>
          </p:cNvSpPr>
          <p:nvPr/>
        </p:nvSpPr>
        <p:spPr>
          <a:xfrm>
            <a:off x="0" y="692697"/>
            <a:ext cx="9144000" cy="494238"/>
          </a:xfrm>
          <a:prstGeom prst="rect">
            <a:avLst/>
          </a:prstGeom>
          <a:solidFill>
            <a:srgbClr val="FFFFCC"/>
          </a:solid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Use the mark scheme to </a:t>
            </a:r>
            <a:r>
              <a:rPr lang="en-GB" b="1" dirty="0" smtClean="0"/>
              <a:t>assess the answer.</a:t>
            </a:r>
            <a:endParaRPr lang="en-GB" b="1" dirty="0"/>
          </a:p>
        </p:txBody>
      </p:sp>
    </p:spTree>
    <p:extLst>
      <p:ext uri="{BB962C8B-B14F-4D97-AF65-F5344CB8AC3E}">
        <p14:creationId xmlns:p14="http://schemas.microsoft.com/office/powerpoint/2010/main" val="192501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Learning Outcomes</a:t>
            </a:r>
            <a:endParaRPr lang="en-GB" b="1" dirty="0"/>
          </a:p>
        </p:txBody>
      </p:sp>
      <p:sp>
        <p:nvSpPr>
          <p:cNvPr id="3" name="Content Placeholder 2"/>
          <p:cNvSpPr>
            <a:spLocks noGrp="1"/>
          </p:cNvSpPr>
          <p:nvPr>
            <p:ph idx="1"/>
          </p:nvPr>
        </p:nvSpPr>
        <p:spPr/>
        <p:txBody>
          <a:bodyPr>
            <a:normAutofit/>
          </a:bodyPr>
          <a:lstStyle/>
          <a:p>
            <a:pPr lvl="0"/>
            <a:r>
              <a:rPr lang="en-GB" sz="2800" dirty="0"/>
              <a:t>To identify the shared and exclusive powers of the Senate and the House of Representatives</a:t>
            </a:r>
          </a:p>
          <a:p>
            <a:pPr lvl="0"/>
            <a:r>
              <a:rPr lang="en-GB" sz="2800" dirty="0"/>
              <a:t>To analyse the impact of these</a:t>
            </a:r>
          </a:p>
          <a:p>
            <a:r>
              <a:rPr lang="en-GB" sz="2800" dirty="0"/>
              <a:t>To evaluate the extent to which the chambers of Congress are equal</a:t>
            </a:r>
            <a:endParaRPr lang="en-GB" sz="28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4992832"/>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05252"/>
            <a:ext cx="711523" cy="71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530333"/>
            <a:ext cx="711523" cy="71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454023"/>
            <a:ext cx="711523" cy="71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a:solidFill>
            <a:schemeClr val="tx2"/>
          </a:solidFill>
        </p:spPr>
        <p:txBody>
          <a:bodyPr>
            <a:normAutofit fontScale="90000"/>
          </a:bodyPr>
          <a:lstStyle/>
          <a:p>
            <a:r>
              <a:rPr lang="en-GB" b="1" dirty="0" smtClean="0">
                <a:solidFill>
                  <a:schemeClr val="bg1"/>
                </a:solidFill>
              </a:rPr>
              <a:t>Plenary: House or Senate</a:t>
            </a:r>
            <a:endParaRPr lang="en-GB" b="1" dirty="0">
              <a:solidFill>
                <a:schemeClr val="bg1"/>
              </a:solidFill>
            </a:endParaRPr>
          </a:p>
        </p:txBody>
      </p:sp>
      <p:sp>
        <p:nvSpPr>
          <p:cNvPr id="3" name="Content Placeholder 2"/>
          <p:cNvSpPr>
            <a:spLocks noGrp="1"/>
          </p:cNvSpPr>
          <p:nvPr>
            <p:ph idx="1"/>
          </p:nvPr>
        </p:nvSpPr>
        <p:spPr>
          <a:xfrm>
            <a:off x="-28842" y="692697"/>
            <a:ext cx="9172841" cy="1368152"/>
          </a:xfrm>
          <a:solidFill>
            <a:schemeClr val="tx2">
              <a:lumMod val="20000"/>
              <a:lumOff val="80000"/>
            </a:schemeClr>
          </a:solidFill>
        </p:spPr>
        <p:txBody>
          <a:bodyPr>
            <a:normAutofit/>
          </a:bodyPr>
          <a:lstStyle/>
          <a:p>
            <a:pPr marL="0" indent="0">
              <a:buNone/>
            </a:pPr>
            <a:r>
              <a:rPr lang="en-GB" sz="2400" b="1" u="sng" dirty="0" smtClean="0"/>
              <a:t>YOUR TASK:</a:t>
            </a:r>
          </a:p>
          <a:p>
            <a:r>
              <a:rPr lang="en-GB" sz="2400" dirty="0" smtClean="0"/>
              <a:t>You will be shown a statement, simply decide whether it describes the House or the Senate.</a:t>
            </a:r>
            <a:endParaRPr lang="en-GB"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106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Autofit/>
          </a:bodyPr>
          <a:lstStyle/>
          <a:p>
            <a:r>
              <a:rPr lang="en-GB" sz="3600" b="1" i="1" kern="1400" dirty="0" smtClean="0">
                <a:solidFill>
                  <a:srgbClr val="000000"/>
                </a:solidFill>
                <a:effectLst/>
              </a:rPr>
              <a:t>The number of members from each state is proportionate to the size of the state.</a:t>
            </a:r>
            <a:endParaRPr lang="en-GB" sz="3600" dirty="0"/>
          </a:p>
        </p:txBody>
      </p:sp>
    </p:spTree>
    <p:extLst>
      <p:ext uri="{BB962C8B-B14F-4D97-AF65-F5344CB8AC3E}">
        <p14:creationId xmlns:p14="http://schemas.microsoft.com/office/powerpoint/2010/main" val="158379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pPr lvl="0"/>
            <a:r>
              <a:rPr lang="en-GB" sz="3200" b="1" dirty="0" smtClean="0">
                <a:solidFill>
                  <a:srgbClr val="FF0000"/>
                </a:solidFill>
              </a:rPr>
              <a:t>Enquiry Question: </a:t>
            </a:r>
            <a:br>
              <a:rPr lang="en-GB" sz="3200" b="1" dirty="0" smtClean="0">
                <a:solidFill>
                  <a:srgbClr val="FF0000"/>
                </a:solidFill>
              </a:rPr>
            </a:br>
            <a:r>
              <a:rPr lang="en-GB" sz="3200" b="1" dirty="0"/>
              <a:t>How do the roles and powers within Congress differ?</a:t>
            </a:r>
            <a:endParaRPr lang="en-GB"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659"/>
          <a:stretch/>
        </p:blipFill>
        <p:spPr bwMode="auto">
          <a:xfrm>
            <a:off x="0" y="1124744"/>
            <a:ext cx="9144000" cy="572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466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defRPr/>
            </a:pPr>
            <a:r>
              <a:rPr lang="en-GB" sz="3200" b="1" i="1" kern="1400" dirty="0">
                <a:solidFill>
                  <a:srgbClr val="000000"/>
                </a:solidFill>
                <a:latin typeface="+mj-lt"/>
                <a:ea typeface="+mj-ea"/>
                <a:cs typeface="+mj-cs"/>
              </a:rPr>
              <a:t>Up to 1913 (the 17</a:t>
            </a:r>
            <a:r>
              <a:rPr lang="en-GB" sz="3200" b="1" i="1" kern="1400" baseline="30000" dirty="0">
                <a:solidFill>
                  <a:srgbClr val="000000"/>
                </a:solidFill>
                <a:latin typeface="+mj-lt"/>
                <a:ea typeface="+mj-ea"/>
                <a:cs typeface="+mj-cs"/>
              </a:rPr>
              <a:t>th</a:t>
            </a:r>
            <a:r>
              <a:rPr lang="en-GB" sz="3200" b="1" i="1" kern="1400" dirty="0">
                <a:solidFill>
                  <a:srgbClr val="000000"/>
                </a:solidFill>
                <a:latin typeface="+mj-lt"/>
                <a:ea typeface="+mj-ea"/>
                <a:cs typeface="+mj-cs"/>
              </a:rPr>
              <a:t> amendment), members of this chamber of congress were elected by state legislature and not by the people.</a:t>
            </a:r>
          </a:p>
        </p:txBody>
      </p:sp>
    </p:spTree>
    <p:extLst>
      <p:ext uri="{BB962C8B-B14F-4D97-AF65-F5344CB8AC3E}">
        <p14:creationId xmlns:p14="http://schemas.microsoft.com/office/powerpoint/2010/main" val="86443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pPr>
            <a:r>
              <a:rPr lang="en-GB" sz="3200" b="1" i="1" kern="1400" dirty="0" smtClean="0">
                <a:solidFill>
                  <a:srgbClr val="000000"/>
                </a:solidFill>
                <a:effectLst/>
                <a:latin typeface="+mj-lt"/>
              </a:rPr>
              <a:t>Only members of this chamber in congress can initiate money bills.</a:t>
            </a:r>
            <a:endParaRPr lang="en-GB" sz="3200" b="1" i="1" kern="1400" dirty="0">
              <a:solidFill>
                <a:srgbClr val="000000"/>
              </a:solidFill>
              <a:effectLst/>
              <a:latin typeface="+mj-lt"/>
            </a:endParaRPr>
          </a:p>
        </p:txBody>
      </p:sp>
    </p:spTree>
    <p:extLst>
      <p:ext uri="{BB962C8B-B14F-4D97-AF65-F5344CB8AC3E}">
        <p14:creationId xmlns:p14="http://schemas.microsoft.com/office/powerpoint/2010/main" val="343004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defRPr/>
            </a:pPr>
            <a:r>
              <a:rPr lang="en-GB" sz="3200" b="1" i="1" kern="1400" dirty="0">
                <a:solidFill>
                  <a:srgbClr val="000000"/>
                </a:solidFill>
                <a:latin typeface="+mj-lt"/>
                <a:ea typeface="+mj-ea"/>
                <a:cs typeface="+mj-cs"/>
              </a:rPr>
              <a:t>Only members of this chamber of congress can bring impeachment proceedings against a member of the judiciary or the executive.</a:t>
            </a:r>
          </a:p>
        </p:txBody>
      </p:sp>
    </p:spTree>
    <p:extLst>
      <p:ext uri="{BB962C8B-B14F-4D97-AF65-F5344CB8AC3E}">
        <p14:creationId xmlns:p14="http://schemas.microsoft.com/office/powerpoint/2010/main" val="361888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1200"/>
              </a:spcBef>
              <a:spcAft>
                <a:spcPts val="1000"/>
              </a:spcAft>
              <a:defRPr/>
            </a:pPr>
            <a:r>
              <a:rPr lang="en-GB" sz="3200" b="1" i="1" kern="1400" dirty="0">
                <a:solidFill>
                  <a:srgbClr val="000000"/>
                </a:solidFill>
                <a:latin typeface="+mj-lt"/>
                <a:ea typeface="+mj-ea"/>
                <a:cs typeface="+mj-cs"/>
              </a:rPr>
              <a:t>Members serve 6 year terms.</a:t>
            </a:r>
          </a:p>
        </p:txBody>
      </p:sp>
    </p:spTree>
    <p:extLst>
      <p:ext uri="{BB962C8B-B14F-4D97-AF65-F5344CB8AC3E}">
        <p14:creationId xmlns:p14="http://schemas.microsoft.com/office/powerpoint/2010/main" val="84039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pPr>
            <a:r>
              <a:rPr lang="en-GB" sz="3200" b="1" i="1" kern="1400" dirty="0" smtClean="0">
                <a:solidFill>
                  <a:srgbClr val="000000"/>
                </a:solidFill>
                <a:effectLst/>
                <a:latin typeface="+mj-lt"/>
              </a:rPr>
              <a:t>Members of this chamber in congress must be US citizens for at least 9 years</a:t>
            </a:r>
            <a:endParaRPr lang="en-GB" sz="3200" b="1" i="1" kern="1400" dirty="0">
              <a:solidFill>
                <a:srgbClr val="000000"/>
              </a:solidFill>
              <a:effectLst/>
              <a:latin typeface="+mj-lt"/>
            </a:endParaRPr>
          </a:p>
        </p:txBody>
      </p:sp>
    </p:spTree>
    <p:extLst>
      <p:ext uri="{BB962C8B-B14F-4D97-AF65-F5344CB8AC3E}">
        <p14:creationId xmlns:p14="http://schemas.microsoft.com/office/powerpoint/2010/main" val="41850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pPr>
            <a:r>
              <a:rPr lang="en-GB" sz="3200" b="1" i="1" kern="1400" dirty="0" smtClean="0">
                <a:solidFill>
                  <a:srgbClr val="000000"/>
                </a:solidFill>
                <a:effectLst/>
                <a:latin typeface="+mj-lt"/>
              </a:rPr>
              <a:t>Only members of this chamber of congress can ratify treaties.</a:t>
            </a:r>
            <a:endParaRPr lang="en-GB" sz="3200" b="1" i="1" kern="1400" dirty="0">
              <a:solidFill>
                <a:srgbClr val="000000"/>
              </a:solidFill>
              <a:effectLst/>
              <a:latin typeface="+mj-lt"/>
            </a:endParaRPr>
          </a:p>
        </p:txBody>
      </p:sp>
    </p:spTree>
    <p:extLst>
      <p:ext uri="{BB962C8B-B14F-4D97-AF65-F5344CB8AC3E}">
        <p14:creationId xmlns:p14="http://schemas.microsoft.com/office/powerpoint/2010/main" val="205515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pPr>
            <a:r>
              <a:rPr lang="en-GB" sz="3200" b="1" i="1" kern="1400" dirty="0" smtClean="0">
                <a:solidFill>
                  <a:srgbClr val="000000"/>
                </a:solidFill>
                <a:effectLst/>
                <a:latin typeface="+mj-lt"/>
              </a:rPr>
              <a:t>Members of this chamber of  congress from the same state are not up for elections at the same time</a:t>
            </a:r>
            <a:endParaRPr lang="en-GB" sz="3200" b="1" i="1" kern="1400" dirty="0">
              <a:solidFill>
                <a:srgbClr val="000000"/>
              </a:solidFill>
              <a:effectLst/>
              <a:latin typeface="+mj-lt"/>
            </a:endParaRPr>
          </a:p>
        </p:txBody>
      </p:sp>
    </p:spTree>
    <p:extLst>
      <p:ext uri="{BB962C8B-B14F-4D97-AF65-F5344CB8AC3E}">
        <p14:creationId xmlns:p14="http://schemas.microsoft.com/office/powerpoint/2010/main" val="246184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defRPr/>
            </a:pPr>
            <a:r>
              <a:rPr lang="en-GB" sz="3200" b="1" i="1" kern="1400" dirty="0">
                <a:solidFill>
                  <a:srgbClr val="000000"/>
                </a:solidFill>
                <a:latin typeface="+mj-lt"/>
                <a:ea typeface="+mj-ea"/>
                <a:cs typeface="+mj-cs"/>
              </a:rPr>
              <a:t>The speaker of this chamber of congress is the most powerful person in US politics, next to the president and the vice president.</a:t>
            </a:r>
          </a:p>
        </p:txBody>
      </p:sp>
    </p:spTree>
    <p:extLst>
      <p:ext uri="{BB962C8B-B14F-4D97-AF65-F5344CB8AC3E}">
        <p14:creationId xmlns:p14="http://schemas.microsoft.com/office/powerpoint/2010/main" val="182614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pPr>
            <a:r>
              <a:rPr lang="en-GB" sz="3200" b="1" i="1" kern="1400" dirty="0" smtClean="0">
                <a:solidFill>
                  <a:srgbClr val="000000"/>
                </a:solidFill>
                <a:effectLst/>
                <a:latin typeface="+mj-lt"/>
              </a:rPr>
              <a:t>Members of this chamber in congress must be at least 35 years old.</a:t>
            </a:r>
            <a:endParaRPr lang="en-GB" sz="3200" b="1" i="1" kern="1400" dirty="0">
              <a:solidFill>
                <a:srgbClr val="000000"/>
              </a:solidFill>
              <a:effectLst/>
              <a:latin typeface="+mj-lt"/>
            </a:endParaRPr>
          </a:p>
        </p:txBody>
      </p:sp>
    </p:spTree>
    <p:extLst>
      <p:ext uri="{BB962C8B-B14F-4D97-AF65-F5344CB8AC3E}">
        <p14:creationId xmlns:p14="http://schemas.microsoft.com/office/powerpoint/2010/main" val="20318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pPr>
            <a:r>
              <a:rPr lang="en-GB" sz="3200" b="1" i="1" kern="1400" dirty="0" smtClean="0">
                <a:solidFill>
                  <a:srgbClr val="000000"/>
                </a:solidFill>
                <a:effectLst/>
                <a:latin typeface="+mj-lt"/>
              </a:rPr>
              <a:t>Each state sends two representatives to this chamber of congress.</a:t>
            </a:r>
            <a:endParaRPr lang="en-GB" sz="3200" b="1" i="1" kern="1400" dirty="0">
              <a:solidFill>
                <a:srgbClr val="000000"/>
              </a:solidFill>
              <a:effectLst/>
              <a:latin typeface="+mj-lt"/>
            </a:endParaRPr>
          </a:p>
        </p:txBody>
      </p:sp>
    </p:spTree>
    <p:extLst>
      <p:ext uri="{BB962C8B-B14F-4D97-AF65-F5344CB8AC3E}">
        <p14:creationId xmlns:p14="http://schemas.microsoft.com/office/powerpoint/2010/main" val="48230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Learning Outcomes</a:t>
            </a:r>
            <a:endParaRPr lang="en-GB" b="1" dirty="0"/>
          </a:p>
        </p:txBody>
      </p:sp>
      <p:sp>
        <p:nvSpPr>
          <p:cNvPr id="3" name="Content Placeholder 2"/>
          <p:cNvSpPr>
            <a:spLocks noGrp="1"/>
          </p:cNvSpPr>
          <p:nvPr>
            <p:ph idx="1"/>
          </p:nvPr>
        </p:nvSpPr>
        <p:spPr/>
        <p:txBody>
          <a:bodyPr>
            <a:normAutofit/>
          </a:bodyPr>
          <a:lstStyle/>
          <a:p>
            <a:pPr lvl="0"/>
            <a:r>
              <a:rPr lang="en-GB" sz="2800" dirty="0"/>
              <a:t>To identify the shared and exclusive powers of the Senate and the House of Representatives</a:t>
            </a:r>
          </a:p>
          <a:p>
            <a:pPr lvl="0"/>
            <a:r>
              <a:rPr lang="en-GB" sz="2800" dirty="0"/>
              <a:t>To analyse the impact of these</a:t>
            </a:r>
          </a:p>
          <a:p>
            <a:r>
              <a:rPr lang="en-GB" sz="2800" dirty="0"/>
              <a:t>To evaluate the extent to which the chambers of Congress are equal</a:t>
            </a:r>
            <a:endParaRPr lang="en-GB" sz="28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4992832"/>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103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pPr>
            <a:r>
              <a:rPr lang="en-GB" sz="3200" b="1" i="1" kern="1400" dirty="0" smtClean="0">
                <a:solidFill>
                  <a:srgbClr val="000000"/>
                </a:solidFill>
                <a:effectLst/>
                <a:latin typeface="+mj-lt"/>
              </a:rPr>
              <a:t>Members of this chamber try members of the executive and the judiciary in cases of impeachment</a:t>
            </a:r>
            <a:endParaRPr lang="en-GB" sz="3200" b="1" i="1" kern="1400" dirty="0">
              <a:solidFill>
                <a:srgbClr val="000000"/>
              </a:solidFill>
              <a:effectLst/>
              <a:latin typeface="+mj-lt"/>
            </a:endParaRPr>
          </a:p>
        </p:txBody>
      </p:sp>
    </p:spTree>
    <p:extLst>
      <p:ext uri="{BB962C8B-B14F-4D97-AF65-F5344CB8AC3E}">
        <p14:creationId xmlns:p14="http://schemas.microsoft.com/office/powerpoint/2010/main" val="1778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pPr>
            <a:r>
              <a:rPr lang="en-GB" sz="3200" b="1" i="1" kern="1400" dirty="0" smtClean="0">
                <a:solidFill>
                  <a:srgbClr val="000000"/>
                </a:solidFill>
                <a:effectLst/>
                <a:latin typeface="+mj-lt"/>
              </a:rPr>
              <a:t>Members of this chamber of  congress serve 2 year terms.</a:t>
            </a:r>
            <a:endParaRPr lang="en-GB" sz="3200" b="1" i="1" kern="1400" dirty="0">
              <a:solidFill>
                <a:srgbClr val="000000"/>
              </a:solidFill>
              <a:effectLst/>
              <a:latin typeface="+mj-lt"/>
            </a:endParaRPr>
          </a:p>
        </p:txBody>
      </p:sp>
    </p:spTree>
    <p:extLst>
      <p:ext uri="{BB962C8B-B14F-4D97-AF65-F5344CB8AC3E}">
        <p14:creationId xmlns:p14="http://schemas.microsoft.com/office/powerpoint/2010/main" val="42832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defRPr/>
            </a:pPr>
            <a:r>
              <a:rPr lang="en-GB" sz="3200" b="1" i="1" kern="1400" dirty="0">
                <a:solidFill>
                  <a:srgbClr val="000000"/>
                </a:solidFill>
                <a:latin typeface="+mj-lt"/>
                <a:ea typeface="+mj-ea"/>
                <a:cs typeface="+mj-cs"/>
              </a:rPr>
              <a:t>Members of this chamber must be at least 25 years old</a:t>
            </a:r>
          </a:p>
        </p:txBody>
      </p:sp>
    </p:spTree>
    <p:extLst>
      <p:ext uri="{BB962C8B-B14F-4D97-AF65-F5344CB8AC3E}">
        <p14:creationId xmlns:p14="http://schemas.microsoft.com/office/powerpoint/2010/main" val="230019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pPr>
            <a:r>
              <a:rPr lang="en-GB" sz="3200" b="1" i="1" kern="1400" dirty="0" smtClean="0">
                <a:solidFill>
                  <a:srgbClr val="000000"/>
                </a:solidFill>
                <a:effectLst/>
                <a:latin typeface="+mj-lt"/>
              </a:rPr>
              <a:t>Members of this chamber of congress must be US citizens for at least 7 years.</a:t>
            </a:r>
            <a:endParaRPr lang="en-GB" sz="3200" b="1" i="1" kern="1400" dirty="0">
              <a:solidFill>
                <a:srgbClr val="000000"/>
              </a:solidFill>
              <a:effectLst/>
              <a:latin typeface="+mj-lt"/>
            </a:endParaRPr>
          </a:p>
        </p:txBody>
      </p:sp>
    </p:spTree>
    <p:extLst>
      <p:ext uri="{BB962C8B-B14F-4D97-AF65-F5344CB8AC3E}">
        <p14:creationId xmlns:p14="http://schemas.microsoft.com/office/powerpoint/2010/main" val="32642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636"/>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570186"/>
          </a:xfrm>
        </p:spPr>
        <p:txBody>
          <a:bodyPr>
            <a:noAutofit/>
          </a:bodyPr>
          <a:lstStyle/>
          <a:p>
            <a:pPr>
              <a:lnSpc>
                <a:spcPct val="114000"/>
              </a:lnSpc>
              <a:spcBef>
                <a:spcPts val="0"/>
              </a:spcBef>
              <a:spcAft>
                <a:spcPts val="1000"/>
              </a:spcAft>
            </a:pPr>
            <a:r>
              <a:rPr lang="en-GB" sz="3200" b="1" i="1" kern="1400" dirty="0" smtClean="0">
                <a:solidFill>
                  <a:srgbClr val="000000"/>
                </a:solidFill>
                <a:effectLst/>
                <a:latin typeface="+mj-lt"/>
              </a:rPr>
              <a:t>Members of this chamber of congress have the power to approve senior executive and judiciary appointment.</a:t>
            </a:r>
            <a:endParaRPr lang="en-GB" sz="3200" b="1" i="1" kern="1400" dirty="0">
              <a:solidFill>
                <a:srgbClr val="000000"/>
              </a:solidFill>
              <a:effectLst/>
              <a:latin typeface="+mj-lt"/>
            </a:endParaRPr>
          </a:p>
        </p:txBody>
      </p:sp>
    </p:spTree>
    <p:extLst>
      <p:ext uri="{BB962C8B-B14F-4D97-AF65-F5344CB8AC3E}">
        <p14:creationId xmlns:p14="http://schemas.microsoft.com/office/powerpoint/2010/main" val="28394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Homework</a:t>
            </a:r>
            <a:endParaRPr lang="en-GB" b="1" dirty="0">
              <a:solidFill>
                <a:srgbClr val="7030A0"/>
              </a:solidFill>
            </a:endParaRPr>
          </a:p>
        </p:txBody>
      </p:sp>
      <p:sp>
        <p:nvSpPr>
          <p:cNvPr id="3" name="Content Placeholder 2"/>
          <p:cNvSpPr>
            <a:spLocks noGrp="1"/>
          </p:cNvSpPr>
          <p:nvPr>
            <p:ph idx="1"/>
          </p:nvPr>
        </p:nvSpPr>
        <p:spPr/>
        <p:txBody>
          <a:bodyPr/>
          <a:lstStyle/>
          <a:p>
            <a:pPr marL="0" indent="0">
              <a:buNone/>
            </a:pPr>
            <a:r>
              <a:rPr lang="en-GB" b="1" u="sng" dirty="0">
                <a:solidFill>
                  <a:srgbClr val="FF0000"/>
                </a:solidFill>
              </a:rPr>
              <a:t>Application Task:</a:t>
            </a:r>
            <a:endParaRPr lang="en-GB" dirty="0">
              <a:solidFill>
                <a:srgbClr val="FF0000"/>
              </a:solidFill>
            </a:endParaRPr>
          </a:p>
          <a:p>
            <a:pPr marL="0" indent="0">
              <a:buNone/>
            </a:pPr>
            <a:r>
              <a:rPr lang="en-GB" dirty="0"/>
              <a:t>To what extent are the two chambers of Congress equal in power and influence? (15)</a:t>
            </a:r>
          </a:p>
          <a:p>
            <a:pPr marL="0" indent="0">
              <a:buNone/>
            </a:pPr>
            <a:r>
              <a:rPr lang="en-GB" b="1" u="sng" dirty="0">
                <a:solidFill>
                  <a:srgbClr val="FFC000"/>
                </a:solidFill>
              </a:rPr>
              <a:t>Flipped Learning Preparation Task:</a:t>
            </a:r>
            <a:endParaRPr lang="en-GB" dirty="0">
              <a:solidFill>
                <a:srgbClr val="FFC000"/>
              </a:solidFill>
            </a:endParaRPr>
          </a:p>
          <a:p>
            <a:pPr marL="0" indent="0">
              <a:buNone/>
            </a:pPr>
            <a:r>
              <a:rPr lang="en-GB" dirty="0"/>
              <a:t>Composition of Congress Task</a:t>
            </a:r>
          </a:p>
          <a:p>
            <a:pPr marL="0" indent="0">
              <a:buNone/>
            </a:pPr>
            <a:r>
              <a:rPr lang="en-GB" b="1" u="sng" dirty="0">
                <a:solidFill>
                  <a:srgbClr val="00B050"/>
                </a:solidFill>
              </a:rPr>
              <a:t>Stretch &amp; Challenge Task</a:t>
            </a:r>
            <a:endParaRPr lang="en-GB" dirty="0">
              <a:solidFill>
                <a:srgbClr val="00B050"/>
              </a:solidFill>
            </a:endParaRPr>
          </a:p>
          <a:p>
            <a:pPr marL="0" indent="0">
              <a:buNone/>
            </a:pPr>
            <a:r>
              <a:rPr lang="en-GB" dirty="0" smtClean="0"/>
              <a:t>Article: Membership of the 115</a:t>
            </a:r>
            <a:r>
              <a:rPr lang="en-GB" baseline="30000" dirty="0" smtClean="0"/>
              <a:t>th</a:t>
            </a:r>
            <a:r>
              <a:rPr lang="en-GB" dirty="0" smtClean="0"/>
              <a:t> Congress; A Profile</a:t>
            </a:r>
            <a:endParaRPr lang="en-GB" dirty="0"/>
          </a:p>
        </p:txBody>
      </p:sp>
    </p:spTree>
    <p:extLst>
      <p:ext uri="{BB962C8B-B14F-4D97-AF65-F5344CB8AC3E}">
        <p14:creationId xmlns:p14="http://schemas.microsoft.com/office/powerpoint/2010/main" val="3033826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0"/>
            <a:ext cx="9144000" cy="2286000"/>
          </a:xfrm>
          <a:solidFill>
            <a:schemeClr val="accent1">
              <a:lumMod val="20000"/>
              <a:lumOff val="80000"/>
            </a:schemeClr>
          </a:solidFill>
        </p:spPr>
        <p:txBody>
          <a:bodyPr>
            <a:normAutofit/>
          </a:bodyPr>
          <a:lstStyle/>
          <a:p>
            <a:pPr marL="0" indent="0">
              <a:buNone/>
            </a:pPr>
            <a:r>
              <a:rPr lang="en-GB" sz="2800" b="1" u="sng" dirty="0" smtClean="0"/>
              <a:t>YOUR TASK:</a:t>
            </a:r>
          </a:p>
          <a:p>
            <a:r>
              <a:rPr lang="en-GB" sz="2800" dirty="0" smtClean="0"/>
              <a:t>Read the </a:t>
            </a:r>
            <a:r>
              <a:rPr lang="en-GB" sz="2800" dirty="0" err="1" smtClean="0"/>
              <a:t>handout</a:t>
            </a:r>
            <a:r>
              <a:rPr lang="en-GB" sz="2800" dirty="0" smtClean="0"/>
              <a:t> “House of Representatives </a:t>
            </a:r>
            <a:r>
              <a:rPr lang="en-GB" sz="2800" dirty="0" err="1" smtClean="0"/>
              <a:t>vs</a:t>
            </a:r>
            <a:r>
              <a:rPr lang="en-GB" sz="2800" dirty="0" smtClean="0"/>
              <a:t> Senate”.</a:t>
            </a:r>
          </a:p>
          <a:p>
            <a:r>
              <a:rPr lang="en-GB" sz="2800" dirty="0" smtClean="0"/>
              <a:t>Highlight key similarities.</a:t>
            </a:r>
          </a:p>
          <a:p>
            <a:r>
              <a:rPr lang="en-GB" sz="2800" dirty="0" smtClean="0"/>
              <a:t>Underline key differences.</a:t>
            </a:r>
            <a:endParaRPr lang="en-GB"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575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41" r="20243"/>
          <a:stretch/>
        </p:blipFill>
        <p:spPr bwMode="auto">
          <a:xfrm>
            <a:off x="0" y="4716"/>
            <a:ext cx="5436096" cy="683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5436096" y="980729"/>
            <a:ext cx="3707904" cy="5616624"/>
          </a:xfrm>
          <a:prstGeom prst="rect">
            <a:avLst/>
          </a:prstGeom>
          <a:solidFill>
            <a:schemeClr val="accent4">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u="sng" dirty="0" smtClean="0"/>
              <a:t>YOUR TASK:</a:t>
            </a:r>
          </a:p>
          <a:p>
            <a:r>
              <a:rPr lang="en-GB" sz="2400" dirty="0" smtClean="0"/>
              <a:t>Mind map the roles of Congress.</a:t>
            </a:r>
          </a:p>
          <a:p>
            <a:r>
              <a:rPr lang="en-GB" sz="2400" dirty="0" smtClean="0"/>
              <a:t>Annotate your mind map to explain each role and function.</a:t>
            </a:r>
          </a:p>
          <a:p>
            <a:r>
              <a:rPr lang="en-GB" sz="2400" dirty="0" smtClean="0"/>
              <a:t>Colour code each role to show whether it is;</a:t>
            </a:r>
          </a:p>
          <a:p>
            <a:pPr marL="400050" lvl="1" indent="0">
              <a:buNone/>
            </a:pPr>
            <a:r>
              <a:rPr lang="en-GB" sz="2200" b="1" i="1" dirty="0" smtClean="0"/>
              <a:t>a) an exclusive role/power of the House</a:t>
            </a:r>
          </a:p>
          <a:p>
            <a:pPr marL="400050" lvl="1" indent="0">
              <a:buNone/>
            </a:pPr>
            <a:r>
              <a:rPr lang="en-GB" sz="2200" b="1" i="1" dirty="0" smtClean="0"/>
              <a:t>b) an exclusive role/power of the Senate</a:t>
            </a:r>
          </a:p>
          <a:p>
            <a:pPr marL="400050" lvl="1" indent="0">
              <a:buNone/>
            </a:pPr>
            <a:r>
              <a:rPr lang="en-GB" sz="2200" b="1" i="1" dirty="0" smtClean="0"/>
              <a:t>c) a shared power of both the House and the Senate</a:t>
            </a:r>
            <a:endParaRPr lang="en-GB" sz="2200" b="1" i="1" dirty="0"/>
          </a:p>
        </p:txBody>
      </p:sp>
      <p:sp>
        <p:nvSpPr>
          <p:cNvPr id="6" name="TextBox 5"/>
          <p:cNvSpPr txBox="1"/>
          <p:nvPr/>
        </p:nvSpPr>
        <p:spPr>
          <a:xfrm>
            <a:off x="5092188" y="116632"/>
            <a:ext cx="3995936" cy="707886"/>
          </a:xfrm>
          <a:prstGeom prst="rect">
            <a:avLst/>
          </a:prstGeom>
          <a:solidFill>
            <a:schemeClr val="accent4"/>
          </a:solidFill>
        </p:spPr>
        <p:txBody>
          <a:bodyPr wrap="square" rtlCol="0">
            <a:spAutoFit/>
          </a:bodyPr>
          <a:lstStyle/>
          <a:p>
            <a:pPr algn="ctr"/>
            <a:r>
              <a:rPr lang="en-GB" sz="4000" b="1" dirty="0" smtClean="0">
                <a:solidFill>
                  <a:schemeClr val="bg1"/>
                </a:solidFill>
              </a:rPr>
              <a:t>Roles of Congress</a:t>
            </a:r>
            <a:endParaRPr lang="en-GB" sz="4000" b="1" dirty="0">
              <a:solidFill>
                <a:schemeClr val="bg1"/>
              </a:solidFill>
            </a:endParaRPr>
          </a:p>
        </p:txBody>
      </p:sp>
    </p:spTree>
    <p:extLst>
      <p:ext uri="{BB962C8B-B14F-4D97-AF65-F5344CB8AC3E}">
        <p14:creationId xmlns:p14="http://schemas.microsoft.com/office/powerpoint/2010/main" val="1681093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Learning Outcomes</a:t>
            </a:r>
            <a:endParaRPr lang="en-GB" b="1" dirty="0"/>
          </a:p>
        </p:txBody>
      </p:sp>
      <p:sp>
        <p:nvSpPr>
          <p:cNvPr id="3" name="Content Placeholder 2"/>
          <p:cNvSpPr>
            <a:spLocks noGrp="1"/>
          </p:cNvSpPr>
          <p:nvPr>
            <p:ph idx="1"/>
          </p:nvPr>
        </p:nvSpPr>
        <p:spPr/>
        <p:txBody>
          <a:bodyPr>
            <a:normAutofit/>
          </a:bodyPr>
          <a:lstStyle/>
          <a:p>
            <a:pPr lvl="0"/>
            <a:r>
              <a:rPr lang="en-GB" sz="2800" dirty="0"/>
              <a:t>To identify the shared and exclusive powers of the Senate and the House of Representatives</a:t>
            </a:r>
          </a:p>
          <a:p>
            <a:pPr lvl="0"/>
            <a:r>
              <a:rPr lang="en-GB" sz="2800" dirty="0"/>
              <a:t>To analyse the impact of these</a:t>
            </a:r>
          </a:p>
          <a:p>
            <a:r>
              <a:rPr lang="en-GB" sz="2800" dirty="0"/>
              <a:t>To evaluate the extent to which the chambers of Congress are equal</a:t>
            </a:r>
            <a:endParaRPr lang="en-GB" sz="28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4992832"/>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05252"/>
            <a:ext cx="711523" cy="71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31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and why are the two chambers of Congress different?</a:t>
            </a:r>
            <a:endParaRPr lang="en-GB" b="1" dirty="0"/>
          </a:p>
        </p:txBody>
      </p:sp>
      <p:sp>
        <p:nvSpPr>
          <p:cNvPr id="3" name="Content Placeholder 2"/>
          <p:cNvSpPr>
            <a:spLocks noGrp="1"/>
          </p:cNvSpPr>
          <p:nvPr>
            <p:ph idx="1"/>
          </p:nvPr>
        </p:nvSpPr>
        <p:spPr>
          <a:xfrm>
            <a:off x="457200" y="1844824"/>
            <a:ext cx="8229600" cy="529953"/>
          </a:xfrm>
        </p:spPr>
        <p:txBody>
          <a:bodyPr>
            <a:normAutofit/>
          </a:bodyPr>
          <a:lstStyle/>
          <a:p>
            <a:pPr marL="0" indent="0" algn="ctr">
              <a:buNone/>
            </a:pPr>
            <a:r>
              <a:rPr lang="en-GB" sz="2800" dirty="0" smtClean="0">
                <a:hlinkClick r:id="rId2"/>
              </a:rPr>
              <a:t>Watch the video: Crash Course – Bicameral Congress.</a:t>
            </a:r>
            <a:endParaRPr lang="en-GB"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9144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359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75"/>
            <a:ext cx="9144000" cy="684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964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394" y="-16444"/>
            <a:ext cx="5391074" cy="1520521"/>
          </a:xfrm>
          <a:solidFill>
            <a:schemeClr val="tx1"/>
          </a:solidFill>
        </p:spPr>
        <p:txBody>
          <a:bodyPr>
            <a:normAutofit/>
          </a:bodyPr>
          <a:lstStyle/>
          <a:p>
            <a:r>
              <a:rPr lang="en-GB" b="1" dirty="0" smtClean="0">
                <a:solidFill>
                  <a:schemeClr val="bg1"/>
                </a:solidFill>
              </a:rPr>
              <a:t>Spotlight: </a:t>
            </a:r>
            <a:br>
              <a:rPr lang="en-GB" b="1" dirty="0" smtClean="0">
                <a:solidFill>
                  <a:schemeClr val="bg1"/>
                </a:solidFill>
              </a:rPr>
            </a:br>
            <a:r>
              <a:rPr lang="en-GB" b="1" dirty="0" smtClean="0">
                <a:solidFill>
                  <a:schemeClr val="bg1"/>
                </a:solidFill>
              </a:rPr>
              <a:t>115</a:t>
            </a:r>
            <a:r>
              <a:rPr lang="en-GB" b="1" baseline="30000" dirty="0" smtClean="0">
                <a:solidFill>
                  <a:schemeClr val="bg1"/>
                </a:solidFill>
              </a:rPr>
              <a:t>th</a:t>
            </a:r>
            <a:r>
              <a:rPr lang="en-GB" b="1" dirty="0" smtClean="0">
                <a:solidFill>
                  <a:schemeClr val="bg1"/>
                </a:solidFill>
              </a:rPr>
              <a:t> Congress</a:t>
            </a:r>
            <a:endParaRPr lang="en-GB" b="1" dirty="0">
              <a:solidFill>
                <a:schemeClr val="bg1"/>
              </a:solidFill>
            </a:endParaRPr>
          </a:p>
        </p:txBody>
      </p:sp>
      <p:sp>
        <p:nvSpPr>
          <p:cNvPr id="3" name="Content Placeholder 2"/>
          <p:cNvSpPr>
            <a:spLocks noGrp="1"/>
          </p:cNvSpPr>
          <p:nvPr>
            <p:ph idx="1"/>
          </p:nvPr>
        </p:nvSpPr>
        <p:spPr/>
        <p:txBody>
          <a:bodyPr>
            <a:normAutofit/>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84784"/>
            <a:ext cx="9124329"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19294"/>
            <a:ext cx="1881725" cy="150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80468" y="0"/>
            <a:ext cx="1881725" cy="150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1700808"/>
            <a:ext cx="4572000" cy="4401205"/>
          </a:xfrm>
          <a:prstGeom prst="rect">
            <a:avLst/>
          </a:prstGeom>
          <a:solidFill>
            <a:schemeClr val="accent1">
              <a:lumMod val="20000"/>
              <a:lumOff val="80000"/>
            </a:schemeClr>
          </a:solidFill>
        </p:spPr>
        <p:txBody>
          <a:bodyPr>
            <a:spAutoFit/>
          </a:bodyPr>
          <a:lstStyle/>
          <a:p>
            <a:pPr marL="342900" indent="-342900">
              <a:buFont typeface="Arial" pitchFamily="34" charset="0"/>
              <a:buChar char="•"/>
            </a:pPr>
            <a:r>
              <a:rPr lang="en-GB" sz="2000" b="1" dirty="0" smtClean="0"/>
              <a:t>The One Hundred Fifteenth United States Congress is the current meeting of the legislative branch of the United States federal government, composed of the Senate and the House of Representatives. </a:t>
            </a:r>
          </a:p>
          <a:p>
            <a:pPr marL="342900" indent="-342900">
              <a:buFont typeface="Arial" pitchFamily="34" charset="0"/>
              <a:buChar char="•"/>
            </a:pPr>
            <a:r>
              <a:rPr lang="en-GB" sz="2000" b="1" dirty="0" smtClean="0"/>
              <a:t>It meets in Washington, D.C. from January 3, 2017, to January 3, 2019, during the final weeks of the Obama presidency and the first two years of Donald Trump's presidency. </a:t>
            </a:r>
          </a:p>
          <a:p>
            <a:pPr marL="342900" indent="-342900">
              <a:buFont typeface="Arial" pitchFamily="34" charset="0"/>
              <a:buChar char="•"/>
            </a:pPr>
            <a:r>
              <a:rPr lang="en-GB" sz="2000" b="1" dirty="0" smtClean="0"/>
              <a:t>The November 2016 elections maintained Republican control of both the House and Senate.</a:t>
            </a:r>
            <a:endParaRPr lang="en-GB" sz="2000" b="1" dirty="0"/>
          </a:p>
        </p:txBody>
      </p:sp>
      <p:sp>
        <p:nvSpPr>
          <p:cNvPr id="8" name="Rectangle 7"/>
          <p:cNvSpPr/>
          <p:nvPr/>
        </p:nvSpPr>
        <p:spPr>
          <a:xfrm>
            <a:off x="4903912" y="1700807"/>
            <a:ext cx="4060576" cy="4154984"/>
          </a:xfrm>
          <a:prstGeom prst="rect">
            <a:avLst/>
          </a:prstGeom>
          <a:solidFill>
            <a:schemeClr val="accent1">
              <a:lumMod val="20000"/>
              <a:lumOff val="80000"/>
            </a:schemeClr>
          </a:solidFill>
        </p:spPr>
        <p:txBody>
          <a:bodyPr wrap="square">
            <a:spAutoFit/>
          </a:bodyPr>
          <a:lstStyle/>
          <a:p>
            <a:r>
              <a:rPr lang="en-GB" sz="2400" b="1" u="sng" dirty="0" smtClean="0"/>
              <a:t>YOUR TASK:</a:t>
            </a:r>
          </a:p>
          <a:p>
            <a:pPr marL="342900" indent="-342900">
              <a:buFont typeface="Arial" pitchFamily="34" charset="0"/>
              <a:buChar char="•"/>
            </a:pPr>
            <a:r>
              <a:rPr lang="en-GB" sz="2400" dirty="0" smtClean="0"/>
              <a:t>Find examples of recent headlines involving;</a:t>
            </a:r>
          </a:p>
          <a:p>
            <a:pPr marL="800100" lvl="1" indent="-342900">
              <a:buFont typeface="Arial" pitchFamily="34" charset="0"/>
              <a:buChar char="•"/>
            </a:pPr>
            <a:r>
              <a:rPr lang="en-GB" sz="2400" dirty="0" smtClean="0"/>
              <a:t>the Senate</a:t>
            </a:r>
          </a:p>
          <a:p>
            <a:pPr marL="800100" lvl="1" indent="-342900">
              <a:buFont typeface="Arial" pitchFamily="34" charset="0"/>
              <a:buChar char="•"/>
            </a:pPr>
            <a:r>
              <a:rPr lang="en-GB" sz="2400" dirty="0" smtClean="0"/>
              <a:t>the House</a:t>
            </a:r>
          </a:p>
          <a:p>
            <a:pPr marL="800100" lvl="1" indent="-342900">
              <a:buFont typeface="Arial" pitchFamily="34" charset="0"/>
              <a:buChar char="•"/>
            </a:pPr>
            <a:r>
              <a:rPr lang="en-GB" sz="2400" dirty="0" smtClean="0"/>
              <a:t>Congress as a whole</a:t>
            </a:r>
          </a:p>
          <a:p>
            <a:pPr marL="342900" indent="-342900">
              <a:buFont typeface="Arial" pitchFamily="34" charset="0"/>
              <a:buChar char="•"/>
            </a:pPr>
            <a:r>
              <a:rPr lang="en-GB" sz="2400" dirty="0" smtClean="0"/>
              <a:t>Which roles/powers are these headlines examples of?</a:t>
            </a:r>
          </a:p>
          <a:p>
            <a:pPr marL="342900" indent="-342900">
              <a:buFont typeface="Arial" pitchFamily="34" charset="0"/>
              <a:buChar char="•"/>
            </a:pPr>
            <a:r>
              <a:rPr lang="en-GB" sz="2400" dirty="0" smtClean="0"/>
              <a:t>Share your headlines and explain them to the class.</a:t>
            </a:r>
            <a:endParaRPr lang="en-GB" sz="2400" dirty="0"/>
          </a:p>
        </p:txBody>
      </p:sp>
    </p:spTree>
    <p:extLst>
      <p:ext uri="{BB962C8B-B14F-4D97-AF65-F5344CB8AC3E}">
        <p14:creationId xmlns:p14="http://schemas.microsoft.com/office/powerpoint/2010/main" val="154636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1377</Words>
  <Application>Microsoft Office PowerPoint</Application>
  <PresentationFormat>On-screen Show (4:3)</PresentationFormat>
  <Paragraphs>140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Enquiry Question:  How do the roles and powers within Congress differ?</vt:lpstr>
      <vt:lpstr>Learning Outcomes</vt:lpstr>
      <vt:lpstr>PowerPoint Presentation</vt:lpstr>
      <vt:lpstr>PowerPoint Presentation</vt:lpstr>
      <vt:lpstr>Learning Outcomes</vt:lpstr>
      <vt:lpstr>How and why are the two chambers of Congress different?</vt:lpstr>
      <vt:lpstr>PowerPoint Presentation</vt:lpstr>
      <vt:lpstr>Spotlight:  115th Congress</vt:lpstr>
      <vt:lpstr>Learning Outcomes</vt:lpstr>
      <vt:lpstr>PowerPoint Presentation</vt:lpstr>
      <vt:lpstr>To what extent are the two chambers of Congress equal in power and influence?</vt:lpstr>
      <vt:lpstr>To what extent are the two chambers of Congress equal in power and influence?</vt:lpstr>
      <vt:lpstr>To what extent are the two chambers of Congress equal in power and influence?</vt:lpstr>
      <vt:lpstr>Which is more important – the House or the Senate? (15)</vt:lpstr>
      <vt:lpstr>How did they do?</vt:lpstr>
      <vt:lpstr>Learning Outcomes</vt:lpstr>
      <vt:lpstr>Plenary: House or Senate</vt:lpstr>
      <vt:lpstr>The number of members from each state is proportionate to the size of the state.</vt:lpstr>
      <vt:lpstr>Up to 1913 (the 17th amendment), members of this chamber of congress were elected by state legislature and not by the people.</vt:lpstr>
      <vt:lpstr>Only members of this chamber in congress can initiate money bills.</vt:lpstr>
      <vt:lpstr>Only members of this chamber of congress can bring impeachment proceedings against a member of the judiciary or the executive.</vt:lpstr>
      <vt:lpstr>Members serve 6 year terms.</vt:lpstr>
      <vt:lpstr>Members of this chamber in congress must be US citizens for at least 9 years</vt:lpstr>
      <vt:lpstr>Only members of this chamber of congress can ratify treaties.</vt:lpstr>
      <vt:lpstr>Members of this chamber of  congress from the same state are not up for elections at the same time</vt:lpstr>
      <vt:lpstr>The speaker of this chamber of congress is the most powerful person in US politics, next to the president and the vice president.</vt:lpstr>
      <vt:lpstr>Members of this chamber in congress must be at least 35 years old.</vt:lpstr>
      <vt:lpstr>Each state sends two representatives to this chamber of congress.</vt:lpstr>
      <vt:lpstr>Members of this chamber try members of the executive and the judiciary in cases of impeachment</vt:lpstr>
      <vt:lpstr>Members of this chamber of  congress serve 2 year terms.</vt:lpstr>
      <vt:lpstr>Members of this chamber must be at least 25 years old</vt:lpstr>
      <vt:lpstr>Members of this chamber of congress must be US citizens for at least 7 years.</vt:lpstr>
      <vt:lpstr>Members of this chamber of congress have the power to approve senior executive and judiciary appointment.</vt:lpstr>
      <vt:lpstr>Homework</vt:lpstr>
    </vt:vector>
  </TitlesOfParts>
  <Company>Lordswood Academies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Alaine CHRISTIAN</dc:creator>
  <cp:lastModifiedBy>Alaine CHRISTIAN</cp:lastModifiedBy>
  <cp:revision>14</cp:revision>
  <dcterms:created xsi:type="dcterms:W3CDTF">2017-08-10T10:00:06Z</dcterms:created>
  <dcterms:modified xsi:type="dcterms:W3CDTF">2017-08-10T11:11:43Z</dcterms:modified>
</cp:coreProperties>
</file>